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71" r:id="rId6"/>
    <p:sldId id="272" r:id="rId7"/>
    <p:sldId id="261" r:id="rId8"/>
    <p:sldId id="273" r:id="rId9"/>
    <p:sldId id="275" r:id="rId10"/>
    <p:sldId id="274" r:id="rId11"/>
    <p:sldId id="264" r:id="rId12"/>
    <p:sldId id="276" r:id="rId13"/>
    <p:sldId id="277" r:id="rId14"/>
    <p:sldId id="280" r:id="rId15"/>
    <p:sldId id="278" r:id="rId16"/>
    <p:sldId id="279" r:id="rId17"/>
    <p:sldId id="266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Lato Black" panose="020F0502020204030203" pitchFamily="34" charset="0"/>
      <p:bold r:id="rId28"/>
      <p:boldItalic r:id="rId29"/>
    </p:embeddedFont>
    <p:embeddedFont>
      <p:font typeface="Lato Light" panose="020F0502020204030203" pitchFamily="34" charset="0"/>
      <p:regular r:id="rId30"/>
      <p:bold r:id="rId31"/>
      <p:italic r:id="rId32"/>
      <p:boldItalic r:id="rId33"/>
    </p:embeddedFont>
    <p:embeddedFont>
      <p:font typeface="等线" panose="02010600030101010101" pitchFamily="2" charset="-122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15">
          <p15:clr>
            <a:srgbClr val="A4A3A4"/>
          </p15:clr>
        </p15:guide>
        <p15:guide id="2" pos="7256">
          <p15:clr>
            <a:srgbClr val="A4A3A4"/>
          </p15:clr>
        </p15:guide>
        <p15:guide id="3" orient="horz" pos="648">
          <p15:clr>
            <a:srgbClr val="A4A3A4"/>
          </p15:clr>
        </p15:guide>
        <p15:guide id="4" orient="horz" pos="3959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iKpBk5wQG+Ktdla7qsKWLbWS60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87E08B-6BF8-4B57-A235-3C34199570A2}" v="2" dt="2023-04-13T17:42:31.726"/>
  </p1510:revLst>
</p1510:revInfo>
</file>

<file path=ppt/tableStyles.xml><?xml version="1.0" encoding="utf-8"?>
<a:tblStyleLst xmlns:a="http://schemas.openxmlformats.org/drawingml/2006/main" def="{DF84B6C4-E069-485B-A2E1-DE0B7AF20F64}">
  <a:tblStyle styleId="{DF84B6C4-E069-485B-A2E1-DE0B7AF20F6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7E8"/>
          </a:solidFill>
        </a:fill>
      </a:tcStyle>
    </a:wholeTbl>
    <a:band1H>
      <a:tcTxStyle/>
      <a:tcStyle>
        <a:tcBdr/>
        <a:fill>
          <a:solidFill>
            <a:srgbClr val="D1CBC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1CBC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545" autoAdjust="0"/>
    <p:restoredTop sz="85968" autoAdjust="0"/>
  </p:normalViewPr>
  <p:slideViewPr>
    <p:cSldViewPr snapToGrid="0">
      <p:cViewPr varScale="1">
        <p:scale>
          <a:sx n="72" d="100"/>
          <a:sy n="72" d="100"/>
        </p:scale>
        <p:origin x="54" y="120"/>
      </p:cViewPr>
      <p:guideLst>
        <p:guide pos="415"/>
        <p:guide pos="7256"/>
        <p:guide orient="horz" pos="648"/>
        <p:guide orient="horz" pos="395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黄 健华" userId="3a127c4b5e858451" providerId="LiveId" clId="{5B87E08B-6BF8-4B57-A235-3C34199570A2}"/>
    <pc:docChg chg="modSld">
      <pc:chgData name="黄 健华" userId="3a127c4b5e858451" providerId="LiveId" clId="{5B87E08B-6BF8-4B57-A235-3C34199570A2}" dt="2023-04-13T17:51:01.583" v="36" actId="20577"/>
      <pc:docMkLst>
        <pc:docMk/>
      </pc:docMkLst>
      <pc:sldChg chg="modSp mod modNotesTx">
        <pc:chgData name="黄 健华" userId="3a127c4b5e858451" providerId="LiveId" clId="{5B87E08B-6BF8-4B57-A235-3C34199570A2}" dt="2023-04-13T17:51:01.583" v="36" actId="20577"/>
        <pc:sldMkLst>
          <pc:docMk/>
          <pc:sldMk cId="0" sldId="256"/>
        </pc:sldMkLst>
        <pc:spChg chg="mod">
          <ac:chgData name="黄 健华" userId="3a127c4b5e858451" providerId="LiveId" clId="{5B87E08B-6BF8-4B57-A235-3C34199570A2}" dt="2023-04-13T17:50:54.569" v="35" actId="1076"/>
          <ac:spMkLst>
            <pc:docMk/>
            <pc:sldMk cId="0" sldId="256"/>
            <ac:spMk id="102" creationId="{00000000-0000-0000-0000-000000000000}"/>
          </ac:spMkLst>
        </pc:spChg>
      </pc:sldChg>
      <pc:sldChg chg="modNotesTx">
        <pc:chgData name="黄 健华" userId="3a127c4b5e858451" providerId="LiveId" clId="{5B87E08B-6BF8-4B57-A235-3C34199570A2}" dt="2023-04-13T17:42:39.816" v="16" actId="20577"/>
        <pc:sldMkLst>
          <pc:docMk/>
          <pc:sldMk cId="0" sldId="257"/>
        </pc:sldMkLst>
      </pc:sldChg>
      <pc:sldChg chg="modNotesTx">
        <pc:chgData name="黄 健华" userId="3a127c4b5e858451" providerId="LiveId" clId="{5B87E08B-6BF8-4B57-A235-3C34199570A2}" dt="2023-04-13T17:44:00.530" v="33" actId="20577"/>
        <pc:sldMkLst>
          <pc:docMk/>
          <pc:sldMk cId="2429693606" sldId="273"/>
        </pc:sldMkLst>
      </pc:sldChg>
      <pc:sldChg chg="modNotesTx">
        <pc:chgData name="黄 健华" userId="3a127c4b5e858451" providerId="LiveId" clId="{5B87E08B-6BF8-4B57-A235-3C34199570A2}" dt="2023-04-13T17:45:12.549" v="34" actId="13926"/>
        <pc:sldMkLst>
          <pc:docMk/>
          <pc:sldMk cId="3648698189" sldId="274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Good evening, everyone</a:t>
            </a:r>
            <a:r>
              <a:rPr lang="en-US" altLang="zh-CN" sz="1800" kern="10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, my 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project topic is 3D Point Cloud Classification.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Let’s look at the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Classification Network,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In the first section, it uses Multi-layer Perceptron (MLP) to increase the dimension of the feature vector. From the initial three-dimensional, after two dimension-up operations, finally to 1024-dimensional.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highlight>
                  <a:srgbClr val="FFFF00"/>
                </a:highlight>
              </a:rPr>
              <a:t>And then aggregates point features by max pooling.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highlight>
                  <a:srgbClr val="FFFF00"/>
                </a:highlight>
              </a:rPr>
              <a:t>Finally, Dimensionality reduction to K because of K classes.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There are two T-net modules.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In fact, T-net is not very useful for this dataset, and </a:t>
            </a:r>
            <a:r>
              <a:rPr lang="en-US" altLang="zh-CN" dirty="0" err="1"/>
              <a:t>PointNet</a:t>
            </a:r>
            <a:r>
              <a:rPr lang="en-US" altLang="zh-CN" dirty="0"/>
              <a:t>++ does not use it.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CN" altLang="en-US"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25499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" name="Google Shape;1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After the analysis of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, we can find two limitations of it. 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At the beginning, each point is made a high-dimensional mapping, and then all points are combined by max pooling. This essentially either operates on one point, or operates on all points. So, there is no local context.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There are also limitations in translation invariance. For example, The input is the coordinates of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xyz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 Suppose a translation is made for the point cloud, then all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xyz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will be different, which will cause all the features to be different, and the final global features will be different.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7035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Basic idea of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++: Recursively apply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at local regions.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3091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Sampling &amp; Grouping, that is, how to determine the center point and </a:t>
            </a:r>
            <a:r>
              <a:rPr lang="en-US" altLang="zh-CN" dirty="0"/>
              <a:t>the size </a:t>
            </a:r>
            <a:r>
              <a:rPr lang="en-US" dirty="0"/>
              <a:t>of each local area.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 use</a:t>
            </a:r>
            <a:r>
              <a:rPr lang="en-US" altLang="zh-CN" dirty="0"/>
              <a:t>s</a:t>
            </a:r>
            <a:r>
              <a:rPr lang="en-US" dirty="0"/>
              <a:t> the farthest point sampling, the advantage of this sampling is that the down-sampling results will be more uniform.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Farthest point sampling is a greedy algorithm that samples from a point cloud data iteratively. It starts from a random single sample of point. In each iteration, it samples from the rest points that is the farthest from the set of sampled points.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最远点采样是一种从点云数据中迭代采样的贪心算法。 它从随机的单个点样本开始。 在每次迭代中，它从距离采样点集最远的其余点采样。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CN" altLang="en-US"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62604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" name="Google Shape;1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1077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This is the result of training and test,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We can see the classification result of </a:t>
            </a:r>
            <a:r>
              <a:rPr lang="en-US" altLang="zh-CN" dirty="0" err="1"/>
              <a:t>PointNet</a:t>
            </a:r>
            <a:r>
              <a:rPr lang="en-US" altLang="zh-CN" dirty="0"/>
              <a:t>++ is a little better than that of </a:t>
            </a:r>
            <a:r>
              <a:rPr lang="en-US" altLang="zh-CN" dirty="0" err="1"/>
              <a:t>PointNet</a:t>
            </a:r>
            <a:r>
              <a:rPr lang="en-US" altLang="zh-CN" dirty="0"/>
              <a:t>, because </a:t>
            </a:r>
            <a:r>
              <a:rPr lang="en-US" altLang="zh-CN" dirty="0" err="1"/>
              <a:t>PointNet</a:t>
            </a:r>
            <a:r>
              <a:rPr lang="en-US" altLang="zh-CN" dirty="0"/>
              <a:t>++ has made improvements on </a:t>
            </a:r>
            <a:r>
              <a:rPr lang="en-US" altLang="zh-CN" dirty="0" err="1"/>
              <a:t>PointNet</a:t>
            </a:r>
            <a:r>
              <a:rPr lang="en-US" altLang="zh-CN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为什么</a:t>
            </a:r>
            <a:r>
              <a:rPr lang="en-US" altLang="zh-CN" dirty="0"/>
              <a:t>model10</a:t>
            </a:r>
            <a:r>
              <a:rPr lang="zh-CN" altLang="en-US" dirty="0"/>
              <a:t>的比</a:t>
            </a:r>
            <a:r>
              <a:rPr lang="en-US" altLang="zh-CN" dirty="0"/>
              <a:t>model40 </a:t>
            </a:r>
            <a:r>
              <a:rPr lang="zh-CN" altLang="en-US" dirty="0"/>
              <a:t>结果好？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我觉得是因为这</a:t>
            </a:r>
            <a:r>
              <a:rPr lang="en-US" altLang="zh-CN" dirty="0"/>
              <a:t>model10</a:t>
            </a:r>
            <a:r>
              <a:rPr lang="zh-CN" altLang="en-US" dirty="0"/>
              <a:t>可能会比 </a:t>
            </a:r>
            <a:r>
              <a:rPr lang="en-US" altLang="zh-CN" dirty="0"/>
              <a:t>model40</a:t>
            </a:r>
            <a:r>
              <a:rPr lang="zh-CN" altLang="en-US" dirty="0"/>
              <a:t>的缺少一些比较相似的类别，像床和桌子，可能我应该要把每个类的准确率算出来。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 think it is because model10 may lack some similar categories than model40, such as beds and tables. Maybe I should calculate the accuracy of each category.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不懂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Sorry, l didn't catch all of that question.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I'm sorry I'm </a:t>
            </a:r>
            <a:r>
              <a:rPr lang="en-US" altLang="zh-CN" dirty="0" err="1"/>
              <a:t>afrald</a:t>
            </a:r>
            <a:r>
              <a:rPr lang="en-US" altLang="zh-CN" dirty="0"/>
              <a:t> I don't know the question. I will look into that later.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CN" altLang="en-US"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29165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为什么</a:t>
            </a:r>
            <a:r>
              <a:rPr lang="en-US" altLang="zh-CN" dirty="0"/>
              <a:t>model10</a:t>
            </a:r>
            <a:r>
              <a:rPr lang="zh-CN" altLang="en-US" dirty="0"/>
              <a:t>的比</a:t>
            </a:r>
            <a:r>
              <a:rPr lang="en-US" altLang="zh-CN" dirty="0"/>
              <a:t>model40 </a:t>
            </a:r>
            <a:r>
              <a:rPr lang="zh-CN" altLang="en-US" dirty="0"/>
              <a:t>结果好？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我觉得是因为这</a:t>
            </a:r>
            <a:r>
              <a:rPr lang="en-US" altLang="zh-CN" dirty="0"/>
              <a:t>model10</a:t>
            </a:r>
            <a:r>
              <a:rPr lang="zh-CN" altLang="en-US" dirty="0"/>
              <a:t>可能会比 </a:t>
            </a:r>
            <a:r>
              <a:rPr lang="en-US" altLang="zh-CN" dirty="0"/>
              <a:t>model40</a:t>
            </a:r>
            <a:r>
              <a:rPr lang="zh-CN" altLang="en-US" dirty="0"/>
              <a:t>的缺少一些比较相似的类别，像床和桌子，可能我应该要把每个类的准确率算出来。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 think it is because model10 may lack some similar categories than model40, such as beds and tables. Maybe I should calculate the accuracy of each category.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不懂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Sorry, l didn't catch all of that question.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I'm sorry I'm </a:t>
            </a:r>
            <a:r>
              <a:rPr lang="en-US" altLang="zh-CN" dirty="0" err="1"/>
              <a:t>afrald</a:t>
            </a:r>
            <a:r>
              <a:rPr lang="en-US" altLang="zh-CN" dirty="0"/>
              <a:t> I don't know the question. I will look into that later.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The presentation is divided into these four parts: Introduction,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++ and the result. 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Yes, let’s turn to the introduction.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In this project, I use two Classification models: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and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++. I download the code from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github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, which implements these two models with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pytorch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 And I train and test it on Google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Colab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The dataset used is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ModelNet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, which is a very basic point cloud classification dataset. </a:t>
            </a:r>
            <a:r>
              <a:rPr lang="en-US" altLang="zh-CN" sz="18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And the purpose of this project is to learn the point cloud classification models and compare their differences.</a:t>
            </a:r>
            <a:endParaRPr lang="en-US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There are about three steps, Data Preprocessing, Train and Test.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The CAD models of the dataset are in Object File Format (OFF), so we convert it into text data. And the text files are like that, each text represents a point cloud model, and each line represents a point. There are 6 numbers in each line (x, y, z, r, g, b), which represent the coordinates and color. 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8221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en-US" altLang="zh-CN" sz="14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Each point cloud model has 10,000 points, and we sampled the first 1024 points.  </a:t>
            </a:r>
            <a:endParaRPr lang="zh-CN" altLang="zh-CN" sz="14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The picture shows comparisons before and after sampling</a:t>
            </a:r>
            <a:endParaRPr lang="zh-CN" altLang="en-US" sz="1400" dirty="0"/>
          </a:p>
          <a:p>
            <a:pPr marL="228600" indent="0" algn="l">
              <a:buFont typeface="Arial" panose="020B0604020202020204" pitchFamily="34" charset="0"/>
              <a:buNone/>
            </a:pPr>
            <a:endParaRPr lang="en-US" altLang="zh-CN" sz="1400" dirty="0"/>
          </a:p>
          <a:p>
            <a:pPr algn="l"/>
            <a:endParaRPr lang="en-US" altLang="zh-CN" dirty="0"/>
          </a:p>
          <a:p>
            <a:pPr algn="l"/>
            <a:endParaRPr lang="en-US" altLang="zh-CN" dirty="0"/>
          </a:p>
          <a:p>
            <a:pPr algn="l"/>
            <a:endParaRPr lang="zh-CN" altLang="en-US"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24923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All right, let’s look at the second part 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Classification Network.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In the previous work, point cloud is converted to other representations before it is input to a deep neural network. Such as regular 3D voxel grids or collections of images. And </a:t>
            </a:r>
            <a:r>
              <a:rPr lang="en-US" altLang="zh-CN" dirty="0" err="1"/>
              <a:t>pointnet</a:t>
            </a:r>
            <a:r>
              <a:rPr lang="en-US" altLang="zh-CN" dirty="0"/>
              <a:t> wants to achieve feature learning directly on point clouds.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There are two properties of point clouds that the </a:t>
            </a:r>
            <a:r>
              <a:rPr lang="en-US" altLang="zh-CN" dirty="0" err="1"/>
              <a:t>pointnet</a:t>
            </a:r>
            <a:r>
              <a:rPr lang="en-US" altLang="zh-CN" dirty="0"/>
              <a:t> should consider: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Permutation Invariance and Transformation Invariance.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CN" altLang="en-US"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3742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This picture shows the basic idea of </a:t>
            </a:r>
            <a:r>
              <a:rPr lang="en-US" altLang="zh-CN" dirty="0" err="1"/>
              <a:t>PointNet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There are about three steps in </a:t>
            </a:r>
            <a:r>
              <a:rPr lang="en-US" altLang="zh-CN" dirty="0" err="1"/>
              <a:t>PointNet</a:t>
            </a:r>
            <a:r>
              <a:rPr lang="en-US" altLang="zh-CN" dirty="0"/>
              <a:t>, first, do dimensionality increase operation of each point, max pooling and Dimensionality reduction.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zh-CN" altLang="en-US" dirty="0"/>
          </a:p>
        </p:txBody>
      </p:sp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572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封面">
  <p:cSld name="封面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13"/>
          <p:cNvPicPr preferRelativeResize="0"/>
          <p:nvPr/>
        </p:nvPicPr>
        <p:blipFill rotWithShape="1">
          <a:blip r:embed="rId2">
            <a:alphaModFix/>
          </a:blip>
          <a:srcRect t="15620"/>
          <a:stretch/>
        </p:blipFill>
        <p:spPr>
          <a:xfrm>
            <a:off x="542" y="0"/>
            <a:ext cx="1219145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3"/>
          <p:cNvSpPr/>
          <p:nvPr/>
        </p:nvSpPr>
        <p:spPr>
          <a:xfrm>
            <a:off x="-1" y="-2"/>
            <a:ext cx="12192000" cy="6858001"/>
          </a:xfrm>
          <a:prstGeom prst="rect">
            <a:avLst/>
          </a:prstGeom>
          <a:solidFill>
            <a:srgbClr val="A92D61">
              <a:alpha val="9176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3"/>
          <p:cNvSpPr/>
          <p:nvPr/>
        </p:nvSpPr>
        <p:spPr>
          <a:xfrm>
            <a:off x="-1" y="5839362"/>
            <a:ext cx="9163319" cy="1015663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3"/>
          <p:cNvSpPr/>
          <p:nvPr/>
        </p:nvSpPr>
        <p:spPr>
          <a:xfrm>
            <a:off x="278895" y="6196300"/>
            <a:ext cx="2949746" cy="51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rPr>
              <a:t>City University of Hong Kong</a:t>
            </a:r>
            <a:endParaRPr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rPr>
              <a:t>Tat Chee Avenue, Kowloon, Hong Kong</a:t>
            </a:r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body" idx="1"/>
          </p:nvPr>
        </p:nvSpPr>
        <p:spPr>
          <a:xfrm>
            <a:off x="958233" y="2597072"/>
            <a:ext cx="10374075" cy="1479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body" idx="2"/>
          </p:nvPr>
        </p:nvSpPr>
        <p:spPr>
          <a:xfrm>
            <a:off x="958232" y="2023985"/>
            <a:ext cx="10374075" cy="523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body" idx="3"/>
          </p:nvPr>
        </p:nvSpPr>
        <p:spPr>
          <a:xfrm>
            <a:off x="958232" y="4274122"/>
            <a:ext cx="5104733" cy="297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4"/>
          </p:nvPr>
        </p:nvSpPr>
        <p:spPr>
          <a:xfrm>
            <a:off x="958231" y="4584551"/>
            <a:ext cx="5104733" cy="297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4" name="Google Shape;24;p13"/>
          <p:cNvGrpSpPr/>
          <p:nvPr/>
        </p:nvGrpSpPr>
        <p:grpSpPr>
          <a:xfrm>
            <a:off x="10049690" y="426081"/>
            <a:ext cx="1412237" cy="852093"/>
            <a:chOff x="10049690" y="426081"/>
            <a:chExt cx="1412237" cy="852093"/>
          </a:xfrm>
        </p:grpSpPr>
        <p:grpSp>
          <p:nvGrpSpPr>
            <p:cNvPr id="25" name="Google Shape;25;p13"/>
            <p:cNvGrpSpPr/>
            <p:nvPr/>
          </p:nvGrpSpPr>
          <p:grpSpPr>
            <a:xfrm>
              <a:off x="10049690" y="426081"/>
              <a:ext cx="1412237" cy="852093"/>
              <a:chOff x="10164588" y="462340"/>
              <a:chExt cx="1332307" cy="803866"/>
            </a:xfrm>
          </p:grpSpPr>
          <p:grpSp>
            <p:nvGrpSpPr>
              <p:cNvPr id="26" name="Google Shape;26;p13"/>
              <p:cNvGrpSpPr/>
              <p:nvPr/>
            </p:nvGrpSpPr>
            <p:grpSpPr>
              <a:xfrm>
                <a:off x="10164588" y="462340"/>
                <a:ext cx="1332307" cy="803866"/>
                <a:chOff x="11006452" y="455658"/>
                <a:chExt cx="1332307" cy="803866"/>
              </a:xfrm>
            </p:grpSpPr>
            <p:sp>
              <p:nvSpPr>
                <p:cNvPr id="27" name="Google Shape;27;p13"/>
                <p:cNvSpPr/>
                <p:nvPr/>
              </p:nvSpPr>
              <p:spPr>
                <a:xfrm>
                  <a:off x="11332306" y="455658"/>
                  <a:ext cx="1006453" cy="624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078" h="619175" extrusionOk="0">
                      <a:moveTo>
                        <a:pt x="846469" y="618870"/>
                      </a:moveTo>
                      <a:lnTo>
                        <a:pt x="846665" y="618912"/>
                      </a:lnTo>
                      <a:lnTo>
                        <a:pt x="846630" y="619106"/>
                      </a:lnTo>
                      <a:lnTo>
                        <a:pt x="846379" y="619175"/>
                      </a:lnTo>
                      <a:close/>
                      <a:moveTo>
                        <a:pt x="849309" y="609189"/>
                      </a:moveTo>
                      <a:lnTo>
                        <a:pt x="847497" y="619092"/>
                      </a:lnTo>
                      <a:lnTo>
                        <a:pt x="846665" y="618912"/>
                      </a:lnTo>
                      <a:lnTo>
                        <a:pt x="847011" y="617021"/>
                      </a:lnTo>
                      <a:close/>
                      <a:moveTo>
                        <a:pt x="960453" y="1630"/>
                      </a:moveTo>
                      <a:lnTo>
                        <a:pt x="997078" y="105487"/>
                      </a:lnTo>
                      <a:lnTo>
                        <a:pt x="849309" y="609189"/>
                      </a:lnTo>
                      <a:close/>
                      <a:moveTo>
                        <a:pt x="959844" y="233"/>
                      </a:moveTo>
                      <a:lnTo>
                        <a:pt x="847011" y="617021"/>
                      </a:lnTo>
                      <a:lnTo>
                        <a:pt x="846469" y="618870"/>
                      </a:lnTo>
                      <a:lnTo>
                        <a:pt x="0" y="435848"/>
                      </a:lnTo>
                      <a:lnTo>
                        <a:pt x="173062" y="202332"/>
                      </a:lnTo>
                      <a:close/>
                      <a:moveTo>
                        <a:pt x="959884" y="16"/>
                      </a:moveTo>
                      <a:lnTo>
                        <a:pt x="959951" y="206"/>
                      </a:lnTo>
                      <a:lnTo>
                        <a:pt x="959844" y="233"/>
                      </a:lnTo>
                      <a:close/>
                      <a:moveTo>
                        <a:pt x="960751" y="0"/>
                      </a:moveTo>
                      <a:lnTo>
                        <a:pt x="960453" y="1630"/>
                      </a:lnTo>
                      <a:lnTo>
                        <a:pt x="959951" y="20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2700" cap="flat" cmpd="sng">
                  <a:solidFill>
                    <a:schemeClr val="accent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1" i="0" u="none" strike="noStrike" cap="none">
                    <a:solidFill>
                      <a:schemeClr val="lt1"/>
                    </a:solidFill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28" name="Google Shape;28;p13"/>
                <p:cNvSpPr txBox="1"/>
                <p:nvPr/>
              </p:nvSpPr>
              <p:spPr>
                <a:xfrm>
                  <a:off x="11006452" y="978185"/>
                  <a:ext cx="824842" cy="20005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just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700" b="0" i="0" u="none" strike="noStrike" cap="none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香港城市大學</a:t>
                  </a:r>
                  <a:endParaRPr/>
                </a:p>
              </p:txBody>
            </p:sp>
            <p:sp>
              <p:nvSpPr>
                <p:cNvPr id="29" name="Google Shape;29;p13"/>
                <p:cNvSpPr/>
                <p:nvPr/>
              </p:nvSpPr>
              <p:spPr>
                <a:xfrm>
                  <a:off x="11006452" y="1074858"/>
                  <a:ext cx="1181734" cy="18466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600" b="0" i="0" u="none" strike="noStrike" cap="none">
                      <a:solidFill>
                        <a:schemeClr val="lt1"/>
                      </a:solidFill>
                      <a:latin typeface="Lato Light"/>
                      <a:ea typeface="Lato Light"/>
                      <a:cs typeface="Lato Light"/>
                      <a:sym typeface="Lato Light"/>
                    </a:rPr>
                    <a:t>City University of Hong Kong </a:t>
                  </a:r>
                  <a:endParaRPr sz="600" b="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  <a:sym typeface="Lato Light"/>
                  </a:endParaRPr>
                </a:p>
              </p:txBody>
            </p:sp>
          </p:grpSp>
          <p:sp>
            <p:nvSpPr>
              <p:cNvPr id="30" name="Google Shape;30;p13"/>
              <p:cNvSpPr/>
              <p:nvPr/>
            </p:nvSpPr>
            <p:spPr>
              <a:xfrm>
                <a:off x="10670212" y="608306"/>
                <a:ext cx="732245" cy="1684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500" b="1" i="1">
                    <a:solidFill>
                      <a:schemeClr val="accent2"/>
                    </a:solidFill>
                    <a:latin typeface="Arial"/>
                    <a:ea typeface="Arial"/>
                    <a:cs typeface="Arial"/>
                    <a:sym typeface="Arial"/>
                  </a:rPr>
                  <a:t>第二届高校模板大赛</a:t>
                </a:r>
                <a:endParaRPr sz="500" b="1" i="1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" name="Google Shape;31;p13"/>
            <p:cNvSpPr/>
            <p:nvPr/>
          </p:nvSpPr>
          <p:spPr>
            <a:xfrm>
              <a:off x="10553302" y="672110"/>
              <a:ext cx="683200" cy="3576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1">
                  <a:solidFill>
                    <a:schemeClr val="accent2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CityU</a:t>
              </a:r>
              <a:endParaRPr sz="1600" b="1" i="1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目录">
  <p:cSld name="1_目录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14"/>
          <p:cNvPicPr preferRelativeResize="0"/>
          <p:nvPr/>
        </p:nvPicPr>
        <p:blipFill rotWithShape="1">
          <a:blip r:embed="rId2">
            <a:alphaModFix/>
          </a:blip>
          <a:srcRect r="26221"/>
          <a:stretch/>
        </p:blipFill>
        <p:spPr>
          <a:xfrm flipH="1">
            <a:off x="-7" y="0"/>
            <a:ext cx="758966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4"/>
          <p:cNvSpPr/>
          <p:nvPr/>
        </p:nvSpPr>
        <p:spPr>
          <a:xfrm rot="-5400000" flipH="1">
            <a:off x="2916676" y="-2420614"/>
            <a:ext cx="6358649" cy="12192001"/>
          </a:xfrm>
          <a:custGeom>
            <a:avLst/>
            <a:gdLst/>
            <a:ahLst/>
            <a:cxnLst/>
            <a:rect l="l" t="t" r="r" b="b"/>
            <a:pathLst>
              <a:path w="6358649" h="12192001" extrusionOk="0">
                <a:moveTo>
                  <a:pt x="0" y="12192001"/>
                </a:moveTo>
                <a:lnTo>
                  <a:pt x="6358649" y="12192001"/>
                </a:lnTo>
                <a:lnTo>
                  <a:pt x="6358649" y="0"/>
                </a:lnTo>
                <a:lnTo>
                  <a:pt x="505886" y="0"/>
                </a:lnTo>
                <a:lnTo>
                  <a:pt x="0" y="12192001"/>
                </a:lnTo>
                <a:close/>
              </a:path>
            </a:pathLst>
          </a:custGeom>
          <a:solidFill>
            <a:srgbClr val="F2F2F2">
              <a:alpha val="9176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14"/>
          <p:cNvSpPr/>
          <p:nvPr/>
        </p:nvSpPr>
        <p:spPr>
          <a:xfrm rot="-5400000" flipH="1">
            <a:off x="5593378" y="-5593379"/>
            <a:ext cx="1005238" cy="12192001"/>
          </a:xfrm>
          <a:custGeom>
            <a:avLst/>
            <a:gdLst/>
            <a:ahLst/>
            <a:cxnLst/>
            <a:rect l="l" t="t" r="r" b="b"/>
            <a:pathLst>
              <a:path w="1005238" h="12192001" extrusionOk="0">
                <a:moveTo>
                  <a:pt x="0" y="0"/>
                </a:moveTo>
                <a:lnTo>
                  <a:pt x="1" y="12192001"/>
                </a:lnTo>
                <a:lnTo>
                  <a:pt x="499352" y="12192001"/>
                </a:lnTo>
                <a:lnTo>
                  <a:pt x="10052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4"/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4"/>
          <p:cNvSpPr/>
          <p:nvPr/>
        </p:nvSpPr>
        <p:spPr>
          <a:xfrm>
            <a:off x="704850" y="6253500"/>
            <a:ext cx="3949700" cy="275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Lato"/>
              <a:buNone/>
            </a:pPr>
            <a:r>
              <a:rPr lang="en-US" sz="1100" b="1" i="0">
                <a:solidFill>
                  <a:srgbClr val="7F7F7F"/>
                </a:solidFill>
                <a:latin typeface="Lato"/>
                <a:ea typeface="Lato"/>
                <a:cs typeface="Lato"/>
                <a:sym typeface="Lato"/>
              </a:rPr>
              <a:t>City University of Hong Kong </a:t>
            </a:r>
            <a:r>
              <a:rPr lang="en-US" sz="1100" b="0" i="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|  </a:t>
            </a:r>
            <a:r>
              <a:rPr lang="en-US" sz="1100" b="0" i="0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rPr>
              <a:t>www.cityu.edu.hk</a:t>
            </a:r>
            <a:endParaRPr/>
          </a:p>
        </p:txBody>
      </p:sp>
      <p:grpSp>
        <p:nvGrpSpPr>
          <p:cNvPr id="38" name="Google Shape;38;p14"/>
          <p:cNvGrpSpPr/>
          <p:nvPr/>
        </p:nvGrpSpPr>
        <p:grpSpPr>
          <a:xfrm>
            <a:off x="10076250" y="6312401"/>
            <a:ext cx="1330786" cy="233551"/>
            <a:chOff x="10076250" y="6312401"/>
            <a:chExt cx="1330786" cy="233551"/>
          </a:xfrm>
        </p:grpSpPr>
        <p:sp>
          <p:nvSpPr>
            <p:cNvPr id="39" name="Google Shape;39;p14"/>
            <p:cNvSpPr/>
            <p:nvPr/>
          </p:nvSpPr>
          <p:spPr>
            <a:xfrm>
              <a:off x="10076250" y="6314598"/>
              <a:ext cx="231353" cy="229434"/>
            </a:xfrm>
            <a:custGeom>
              <a:avLst/>
              <a:gdLst/>
              <a:ahLst/>
              <a:cxnLst/>
              <a:rect l="l" t="t" r="r" b="b"/>
              <a:pathLst>
                <a:path w="561" h="557" extrusionOk="0">
                  <a:moveTo>
                    <a:pt x="561" y="280"/>
                  </a:moveTo>
                  <a:cubicBezTo>
                    <a:pt x="561" y="414"/>
                    <a:pt x="468" y="525"/>
                    <a:pt x="343" y="553"/>
                  </a:cubicBezTo>
                  <a:lnTo>
                    <a:pt x="343" y="320"/>
                  </a:lnTo>
                  <a:lnTo>
                    <a:pt x="410" y="320"/>
                  </a:lnTo>
                  <a:lnTo>
                    <a:pt x="410" y="243"/>
                  </a:lnTo>
                  <a:lnTo>
                    <a:pt x="342" y="243"/>
                  </a:lnTo>
                  <a:lnTo>
                    <a:pt x="342" y="225"/>
                  </a:lnTo>
                  <a:cubicBezTo>
                    <a:pt x="342" y="192"/>
                    <a:pt x="357" y="165"/>
                    <a:pt x="391" y="165"/>
                  </a:cubicBezTo>
                  <a:cubicBezTo>
                    <a:pt x="405" y="165"/>
                    <a:pt x="416" y="167"/>
                    <a:pt x="425" y="170"/>
                  </a:cubicBezTo>
                  <a:lnTo>
                    <a:pt x="430" y="89"/>
                  </a:lnTo>
                  <a:cubicBezTo>
                    <a:pt x="415" y="84"/>
                    <a:pt x="397" y="82"/>
                    <a:pt x="373" y="82"/>
                  </a:cubicBezTo>
                  <a:cubicBezTo>
                    <a:pt x="343" y="82"/>
                    <a:pt x="306" y="91"/>
                    <a:pt x="280" y="116"/>
                  </a:cubicBezTo>
                  <a:cubicBezTo>
                    <a:pt x="249" y="143"/>
                    <a:pt x="237" y="189"/>
                    <a:pt x="237" y="229"/>
                  </a:cubicBezTo>
                  <a:lnTo>
                    <a:pt x="237" y="243"/>
                  </a:lnTo>
                  <a:lnTo>
                    <a:pt x="192" y="243"/>
                  </a:lnTo>
                  <a:lnTo>
                    <a:pt x="192" y="320"/>
                  </a:lnTo>
                  <a:lnTo>
                    <a:pt x="237" y="320"/>
                  </a:lnTo>
                  <a:lnTo>
                    <a:pt x="237" y="557"/>
                  </a:lnTo>
                  <a:cubicBezTo>
                    <a:pt x="103" y="536"/>
                    <a:pt x="0" y="420"/>
                    <a:pt x="0" y="280"/>
                  </a:cubicBezTo>
                  <a:cubicBezTo>
                    <a:pt x="0" y="125"/>
                    <a:pt x="126" y="0"/>
                    <a:pt x="280" y="0"/>
                  </a:cubicBezTo>
                  <a:cubicBezTo>
                    <a:pt x="435" y="0"/>
                    <a:pt x="561" y="125"/>
                    <a:pt x="561" y="28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4"/>
            <p:cNvSpPr/>
            <p:nvPr/>
          </p:nvSpPr>
          <p:spPr>
            <a:xfrm>
              <a:off x="10442728" y="6314598"/>
              <a:ext cx="231353" cy="231354"/>
            </a:xfrm>
            <a:custGeom>
              <a:avLst/>
              <a:gdLst/>
              <a:ahLst/>
              <a:cxnLst/>
              <a:rect l="l" t="t" r="r" b="b"/>
              <a:pathLst>
                <a:path w="12800" h="12800" extrusionOk="0">
                  <a:moveTo>
                    <a:pt x="12800" y="6400"/>
                  </a:moveTo>
                  <a:cubicBezTo>
                    <a:pt x="12800" y="2865"/>
                    <a:pt x="9935" y="0"/>
                    <a:pt x="6400" y="0"/>
                  </a:cubicBezTo>
                  <a:cubicBezTo>
                    <a:pt x="2865" y="0"/>
                    <a:pt x="0" y="2865"/>
                    <a:pt x="0" y="6400"/>
                  </a:cubicBezTo>
                  <a:cubicBezTo>
                    <a:pt x="0" y="9935"/>
                    <a:pt x="2865" y="12800"/>
                    <a:pt x="6400" y="12800"/>
                  </a:cubicBezTo>
                  <a:cubicBezTo>
                    <a:pt x="9935" y="12800"/>
                    <a:pt x="12800" y="9935"/>
                    <a:pt x="12800" y="6400"/>
                  </a:cubicBezTo>
                  <a:close/>
                  <a:moveTo>
                    <a:pt x="2954" y="8674"/>
                  </a:moveTo>
                  <a:cubicBezTo>
                    <a:pt x="3064" y="8688"/>
                    <a:pt x="3177" y="8696"/>
                    <a:pt x="3291" y="8696"/>
                  </a:cubicBezTo>
                  <a:cubicBezTo>
                    <a:pt x="3954" y="8697"/>
                    <a:pt x="4564" y="8458"/>
                    <a:pt x="5047" y="8056"/>
                  </a:cubicBezTo>
                  <a:cubicBezTo>
                    <a:pt x="4428" y="8042"/>
                    <a:pt x="3906" y="7604"/>
                    <a:pt x="3727" y="7004"/>
                  </a:cubicBezTo>
                  <a:cubicBezTo>
                    <a:pt x="3813" y="7022"/>
                    <a:pt x="3902" y="7032"/>
                    <a:pt x="3992" y="7033"/>
                  </a:cubicBezTo>
                  <a:cubicBezTo>
                    <a:pt x="4122" y="7034"/>
                    <a:pt x="4246" y="7016"/>
                    <a:pt x="4365" y="6982"/>
                  </a:cubicBezTo>
                  <a:cubicBezTo>
                    <a:pt x="3718" y="6839"/>
                    <a:pt x="3230" y="6225"/>
                    <a:pt x="3230" y="5494"/>
                  </a:cubicBezTo>
                  <a:lnTo>
                    <a:pt x="3230" y="5475"/>
                  </a:lnTo>
                  <a:cubicBezTo>
                    <a:pt x="3421" y="5590"/>
                    <a:pt x="3639" y="5660"/>
                    <a:pt x="3871" y="5670"/>
                  </a:cubicBezTo>
                  <a:cubicBezTo>
                    <a:pt x="3492" y="5396"/>
                    <a:pt x="3242" y="4931"/>
                    <a:pt x="3242" y="4407"/>
                  </a:cubicBezTo>
                  <a:cubicBezTo>
                    <a:pt x="3242" y="4130"/>
                    <a:pt x="3312" y="3872"/>
                    <a:pt x="3434" y="3651"/>
                  </a:cubicBezTo>
                  <a:cubicBezTo>
                    <a:pt x="4131" y="4573"/>
                    <a:pt x="5174" y="5185"/>
                    <a:pt x="6348" y="5261"/>
                  </a:cubicBezTo>
                  <a:cubicBezTo>
                    <a:pt x="6324" y="5151"/>
                    <a:pt x="6312" y="5037"/>
                    <a:pt x="6312" y="4920"/>
                  </a:cubicBezTo>
                  <a:cubicBezTo>
                    <a:pt x="6312" y="4093"/>
                    <a:pt x="6945" y="3433"/>
                    <a:pt x="7725" y="3446"/>
                  </a:cubicBezTo>
                  <a:cubicBezTo>
                    <a:pt x="8132" y="3453"/>
                    <a:pt x="8500" y="3640"/>
                    <a:pt x="8758" y="3933"/>
                  </a:cubicBezTo>
                  <a:cubicBezTo>
                    <a:pt x="9080" y="3871"/>
                    <a:pt x="9382" y="3753"/>
                    <a:pt x="9655" y="3587"/>
                  </a:cubicBezTo>
                  <a:cubicBezTo>
                    <a:pt x="9550" y="3932"/>
                    <a:pt x="9325" y="4219"/>
                    <a:pt x="9033" y="4399"/>
                  </a:cubicBezTo>
                  <a:cubicBezTo>
                    <a:pt x="9320" y="4367"/>
                    <a:pt x="9592" y="4291"/>
                    <a:pt x="9846" y="4177"/>
                  </a:cubicBezTo>
                  <a:cubicBezTo>
                    <a:pt x="9656" y="4472"/>
                    <a:pt x="9416" y="4730"/>
                    <a:pt x="9140" y="4936"/>
                  </a:cubicBezTo>
                  <a:cubicBezTo>
                    <a:pt x="9143" y="5000"/>
                    <a:pt x="9144" y="5064"/>
                    <a:pt x="9144" y="5128"/>
                  </a:cubicBezTo>
                  <a:cubicBezTo>
                    <a:pt x="9144" y="7091"/>
                    <a:pt x="7721" y="9354"/>
                    <a:pt x="5121" y="9353"/>
                  </a:cubicBezTo>
                  <a:cubicBezTo>
                    <a:pt x="4323" y="9354"/>
                    <a:pt x="3579" y="9104"/>
                    <a:pt x="2954" y="867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4"/>
            <p:cNvSpPr/>
            <p:nvPr/>
          </p:nvSpPr>
          <p:spPr>
            <a:xfrm>
              <a:off x="10809206" y="6312997"/>
              <a:ext cx="231353" cy="231040"/>
            </a:xfrm>
            <a:custGeom>
              <a:avLst/>
              <a:gdLst/>
              <a:ahLst/>
              <a:cxnLst/>
              <a:rect l="l" t="t" r="r" b="b"/>
              <a:pathLst>
                <a:path w="600727" h="599913" extrusionOk="0">
                  <a:moveTo>
                    <a:pt x="223001" y="363277"/>
                  </a:moveTo>
                  <a:cubicBezTo>
                    <a:pt x="228705" y="361377"/>
                    <a:pt x="234928" y="361377"/>
                    <a:pt x="240229" y="363680"/>
                  </a:cubicBezTo>
                  <a:cubicBezTo>
                    <a:pt x="251292" y="368286"/>
                    <a:pt x="254980" y="380722"/>
                    <a:pt x="248066" y="391776"/>
                  </a:cubicBezTo>
                  <a:cubicBezTo>
                    <a:pt x="241151" y="402369"/>
                    <a:pt x="226862" y="406975"/>
                    <a:pt x="215799" y="402369"/>
                  </a:cubicBezTo>
                  <a:cubicBezTo>
                    <a:pt x="205197" y="397303"/>
                    <a:pt x="201970" y="384867"/>
                    <a:pt x="208884" y="374274"/>
                  </a:cubicBezTo>
                  <a:cubicBezTo>
                    <a:pt x="212111" y="368977"/>
                    <a:pt x="217297" y="365177"/>
                    <a:pt x="223001" y="363277"/>
                  </a:cubicBezTo>
                  <a:close/>
                  <a:moveTo>
                    <a:pt x="266976" y="352625"/>
                  </a:moveTo>
                  <a:cubicBezTo>
                    <a:pt x="271126" y="354008"/>
                    <a:pt x="272970" y="358617"/>
                    <a:pt x="270665" y="362765"/>
                  </a:cubicBezTo>
                  <a:cubicBezTo>
                    <a:pt x="267898" y="367374"/>
                    <a:pt x="262827" y="369217"/>
                    <a:pt x="258217" y="367374"/>
                  </a:cubicBezTo>
                  <a:cubicBezTo>
                    <a:pt x="254067" y="365530"/>
                    <a:pt x="252684" y="360921"/>
                    <a:pt x="255450" y="356773"/>
                  </a:cubicBezTo>
                  <a:cubicBezTo>
                    <a:pt x="257756" y="352625"/>
                    <a:pt x="262827" y="350782"/>
                    <a:pt x="266976" y="352625"/>
                  </a:cubicBezTo>
                  <a:close/>
                  <a:moveTo>
                    <a:pt x="248086" y="313386"/>
                  </a:moveTo>
                  <a:cubicBezTo>
                    <a:pt x="222785" y="315737"/>
                    <a:pt x="198845" y="330582"/>
                    <a:pt x="188128" y="352677"/>
                  </a:cubicBezTo>
                  <a:cubicBezTo>
                    <a:pt x="173378" y="382598"/>
                    <a:pt x="187667" y="415740"/>
                    <a:pt x="221316" y="426327"/>
                  </a:cubicBezTo>
                  <a:cubicBezTo>
                    <a:pt x="256347" y="437835"/>
                    <a:pt x="297371" y="420343"/>
                    <a:pt x="311660" y="388122"/>
                  </a:cubicBezTo>
                  <a:cubicBezTo>
                    <a:pt x="325949" y="356820"/>
                    <a:pt x="307973" y="324138"/>
                    <a:pt x="273402" y="315392"/>
                  </a:cubicBezTo>
                  <a:cubicBezTo>
                    <a:pt x="265105" y="313206"/>
                    <a:pt x="256520" y="312602"/>
                    <a:pt x="248086" y="313386"/>
                  </a:cubicBezTo>
                  <a:close/>
                  <a:moveTo>
                    <a:pt x="250355" y="279948"/>
                  </a:moveTo>
                  <a:cubicBezTo>
                    <a:pt x="320418" y="273044"/>
                    <a:pt x="380801" y="304345"/>
                    <a:pt x="385411" y="350376"/>
                  </a:cubicBezTo>
                  <a:cubicBezTo>
                    <a:pt x="390020" y="396407"/>
                    <a:pt x="336551" y="439216"/>
                    <a:pt x="266488" y="446121"/>
                  </a:cubicBezTo>
                  <a:cubicBezTo>
                    <a:pt x="196425" y="453025"/>
                    <a:pt x="136042" y="421724"/>
                    <a:pt x="131432" y="375693"/>
                  </a:cubicBezTo>
                  <a:cubicBezTo>
                    <a:pt x="126823" y="329662"/>
                    <a:pt x="179831" y="286853"/>
                    <a:pt x="250355" y="279948"/>
                  </a:cubicBezTo>
                  <a:close/>
                  <a:moveTo>
                    <a:pt x="388651" y="187386"/>
                  </a:moveTo>
                  <a:cubicBezTo>
                    <a:pt x="381275" y="189228"/>
                    <a:pt x="376204" y="196594"/>
                    <a:pt x="378048" y="203961"/>
                  </a:cubicBezTo>
                  <a:cubicBezTo>
                    <a:pt x="379431" y="211328"/>
                    <a:pt x="386807" y="216392"/>
                    <a:pt x="394645" y="214550"/>
                  </a:cubicBezTo>
                  <a:cubicBezTo>
                    <a:pt x="403405" y="212709"/>
                    <a:pt x="413086" y="215471"/>
                    <a:pt x="420002" y="222838"/>
                  </a:cubicBezTo>
                  <a:cubicBezTo>
                    <a:pt x="426456" y="230204"/>
                    <a:pt x="428300" y="240333"/>
                    <a:pt x="425534" y="249081"/>
                  </a:cubicBezTo>
                  <a:cubicBezTo>
                    <a:pt x="423229" y="256448"/>
                    <a:pt x="426917" y="264275"/>
                    <a:pt x="434294" y="266577"/>
                  </a:cubicBezTo>
                  <a:cubicBezTo>
                    <a:pt x="441670" y="268879"/>
                    <a:pt x="449508" y="264735"/>
                    <a:pt x="451813" y="257368"/>
                  </a:cubicBezTo>
                  <a:cubicBezTo>
                    <a:pt x="457807" y="239412"/>
                    <a:pt x="454118" y="219154"/>
                    <a:pt x="440748" y="203961"/>
                  </a:cubicBezTo>
                  <a:cubicBezTo>
                    <a:pt x="426917" y="189228"/>
                    <a:pt x="407093" y="183703"/>
                    <a:pt x="388651" y="187386"/>
                  </a:cubicBezTo>
                  <a:close/>
                  <a:moveTo>
                    <a:pt x="266759" y="177078"/>
                  </a:moveTo>
                  <a:cubicBezTo>
                    <a:pt x="236828" y="176538"/>
                    <a:pt x="191790" y="200278"/>
                    <a:pt x="151680" y="240333"/>
                  </a:cubicBezTo>
                  <a:cubicBezTo>
                    <a:pt x="112031" y="279928"/>
                    <a:pt x="88518" y="322286"/>
                    <a:pt x="88518" y="358658"/>
                  </a:cubicBezTo>
                  <a:cubicBezTo>
                    <a:pt x="88518" y="428641"/>
                    <a:pt x="178420" y="471459"/>
                    <a:pt x="266478" y="471459"/>
                  </a:cubicBezTo>
                  <a:cubicBezTo>
                    <a:pt x="381736" y="471459"/>
                    <a:pt x="458268" y="404700"/>
                    <a:pt x="458268" y="351292"/>
                  </a:cubicBezTo>
                  <a:cubicBezTo>
                    <a:pt x="458268" y="319524"/>
                    <a:pt x="431067" y="301107"/>
                    <a:pt x="406632" y="293741"/>
                  </a:cubicBezTo>
                  <a:cubicBezTo>
                    <a:pt x="400638" y="291899"/>
                    <a:pt x="396950" y="290518"/>
                    <a:pt x="399716" y="282691"/>
                  </a:cubicBezTo>
                  <a:cubicBezTo>
                    <a:pt x="406632" y="265656"/>
                    <a:pt x="407554" y="251383"/>
                    <a:pt x="400177" y="240794"/>
                  </a:cubicBezTo>
                  <a:cubicBezTo>
                    <a:pt x="386346" y="220996"/>
                    <a:pt x="348542" y="222377"/>
                    <a:pt x="305665" y="240333"/>
                  </a:cubicBezTo>
                  <a:cubicBezTo>
                    <a:pt x="305665" y="240333"/>
                    <a:pt x="291834" y="246319"/>
                    <a:pt x="295523" y="235269"/>
                  </a:cubicBezTo>
                  <a:cubicBezTo>
                    <a:pt x="301977" y="214090"/>
                    <a:pt x="301055" y="196134"/>
                    <a:pt x="290912" y="186005"/>
                  </a:cubicBezTo>
                  <a:cubicBezTo>
                    <a:pt x="285034" y="180135"/>
                    <a:pt x="276736" y="177257"/>
                    <a:pt x="266759" y="177078"/>
                  </a:cubicBezTo>
                  <a:close/>
                  <a:moveTo>
                    <a:pt x="405364" y="128778"/>
                  </a:moveTo>
                  <a:cubicBezTo>
                    <a:pt x="395769" y="128339"/>
                    <a:pt x="386116" y="129144"/>
                    <a:pt x="376665" y="131216"/>
                  </a:cubicBezTo>
                  <a:cubicBezTo>
                    <a:pt x="367905" y="133058"/>
                    <a:pt x="362373" y="141806"/>
                    <a:pt x="364217" y="150554"/>
                  </a:cubicBezTo>
                  <a:cubicBezTo>
                    <a:pt x="366061" y="159301"/>
                    <a:pt x="374820" y="164826"/>
                    <a:pt x="383580" y="162985"/>
                  </a:cubicBezTo>
                  <a:cubicBezTo>
                    <a:pt x="410320" y="156999"/>
                    <a:pt x="439365" y="165287"/>
                    <a:pt x="459190" y="187386"/>
                  </a:cubicBezTo>
                  <a:cubicBezTo>
                    <a:pt x="479014" y="209486"/>
                    <a:pt x="484546" y="238952"/>
                    <a:pt x="475787" y="265195"/>
                  </a:cubicBezTo>
                  <a:cubicBezTo>
                    <a:pt x="473021" y="273943"/>
                    <a:pt x="477631" y="282691"/>
                    <a:pt x="486391" y="285453"/>
                  </a:cubicBezTo>
                  <a:cubicBezTo>
                    <a:pt x="494689" y="288216"/>
                    <a:pt x="503910" y="283612"/>
                    <a:pt x="506676" y="275324"/>
                  </a:cubicBezTo>
                  <a:cubicBezTo>
                    <a:pt x="518663" y="238492"/>
                    <a:pt x="511286" y="196594"/>
                    <a:pt x="483163" y="165747"/>
                  </a:cubicBezTo>
                  <a:cubicBezTo>
                    <a:pt x="462416" y="142612"/>
                    <a:pt x="434149" y="130094"/>
                    <a:pt x="405364" y="128778"/>
                  </a:cubicBezTo>
                  <a:close/>
                  <a:moveTo>
                    <a:pt x="300594" y="0"/>
                  </a:moveTo>
                  <a:cubicBezTo>
                    <a:pt x="466566" y="0"/>
                    <a:pt x="600727" y="134439"/>
                    <a:pt x="600727" y="300186"/>
                  </a:cubicBezTo>
                  <a:cubicBezTo>
                    <a:pt x="600727" y="465934"/>
                    <a:pt x="466566" y="599913"/>
                    <a:pt x="300594" y="599913"/>
                  </a:cubicBezTo>
                  <a:cubicBezTo>
                    <a:pt x="134622" y="599913"/>
                    <a:pt x="0" y="465934"/>
                    <a:pt x="0" y="300186"/>
                  </a:cubicBezTo>
                  <a:cubicBezTo>
                    <a:pt x="0" y="134439"/>
                    <a:pt x="134622" y="0"/>
                    <a:pt x="300594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4"/>
            <p:cNvSpPr/>
            <p:nvPr/>
          </p:nvSpPr>
          <p:spPr>
            <a:xfrm>
              <a:off x="11175683" y="6312401"/>
              <a:ext cx="231353" cy="231354"/>
            </a:xfrm>
            <a:custGeom>
              <a:avLst/>
              <a:gdLst/>
              <a:ahLst/>
              <a:cxnLst/>
              <a:rect l="l" t="t" r="r" b="b"/>
              <a:pathLst>
                <a:path w="10474" h="10474" extrusionOk="0">
                  <a:moveTo>
                    <a:pt x="7268" y="5233"/>
                  </a:moveTo>
                  <a:cubicBezTo>
                    <a:pt x="7140" y="5233"/>
                    <a:pt x="7029" y="5344"/>
                    <a:pt x="7029" y="5480"/>
                  </a:cubicBezTo>
                  <a:cubicBezTo>
                    <a:pt x="7029" y="5591"/>
                    <a:pt x="7140" y="5702"/>
                    <a:pt x="7268" y="5702"/>
                  </a:cubicBezTo>
                  <a:cubicBezTo>
                    <a:pt x="7438" y="5702"/>
                    <a:pt x="7566" y="5591"/>
                    <a:pt x="7566" y="5480"/>
                  </a:cubicBezTo>
                  <a:cubicBezTo>
                    <a:pt x="7566" y="5344"/>
                    <a:pt x="7438" y="5233"/>
                    <a:pt x="7268" y="5233"/>
                  </a:cubicBezTo>
                  <a:close/>
                  <a:moveTo>
                    <a:pt x="3454" y="3484"/>
                  </a:moveTo>
                  <a:cubicBezTo>
                    <a:pt x="3274" y="3484"/>
                    <a:pt x="3087" y="3594"/>
                    <a:pt x="3087" y="3782"/>
                  </a:cubicBezTo>
                  <a:cubicBezTo>
                    <a:pt x="3087" y="3961"/>
                    <a:pt x="3274" y="4081"/>
                    <a:pt x="3454" y="4081"/>
                  </a:cubicBezTo>
                  <a:cubicBezTo>
                    <a:pt x="3624" y="4081"/>
                    <a:pt x="3761" y="3961"/>
                    <a:pt x="3761" y="3782"/>
                  </a:cubicBezTo>
                  <a:cubicBezTo>
                    <a:pt x="3761" y="3594"/>
                    <a:pt x="3624" y="3484"/>
                    <a:pt x="3454" y="3484"/>
                  </a:cubicBezTo>
                  <a:close/>
                  <a:moveTo>
                    <a:pt x="7805" y="7400"/>
                  </a:moveTo>
                  <a:lnTo>
                    <a:pt x="7976" y="8014"/>
                  </a:lnTo>
                  <a:lnTo>
                    <a:pt x="7328" y="7648"/>
                  </a:lnTo>
                  <a:cubicBezTo>
                    <a:pt x="7080" y="7699"/>
                    <a:pt x="6841" y="7775"/>
                    <a:pt x="6594" y="7775"/>
                  </a:cubicBezTo>
                  <a:cubicBezTo>
                    <a:pt x="5450" y="7775"/>
                    <a:pt x="4546" y="6990"/>
                    <a:pt x="4546" y="6018"/>
                  </a:cubicBezTo>
                  <a:cubicBezTo>
                    <a:pt x="4546" y="5045"/>
                    <a:pt x="5450" y="4260"/>
                    <a:pt x="6594" y="4260"/>
                  </a:cubicBezTo>
                  <a:cubicBezTo>
                    <a:pt x="7677" y="4260"/>
                    <a:pt x="8650" y="5045"/>
                    <a:pt x="8650" y="6018"/>
                  </a:cubicBezTo>
                  <a:cubicBezTo>
                    <a:pt x="8650" y="6564"/>
                    <a:pt x="8283" y="7050"/>
                    <a:pt x="7805" y="7400"/>
                  </a:cubicBezTo>
                  <a:close/>
                  <a:moveTo>
                    <a:pt x="4247" y="6564"/>
                  </a:moveTo>
                  <a:cubicBezTo>
                    <a:pt x="3931" y="6564"/>
                    <a:pt x="3701" y="6513"/>
                    <a:pt x="3402" y="6427"/>
                  </a:cubicBezTo>
                  <a:lnTo>
                    <a:pt x="2541" y="6863"/>
                  </a:lnTo>
                  <a:lnTo>
                    <a:pt x="2788" y="6129"/>
                  </a:lnTo>
                  <a:cubicBezTo>
                    <a:pt x="2182" y="5702"/>
                    <a:pt x="1824" y="5165"/>
                    <a:pt x="1824" y="4507"/>
                  </a:cubicBezTo>
                  <a:cubicBezTo>
                    <a:pt x="1824" y="3347"/>
                    <a:pt x="2916" y="2460"/>
                    <a:pt x="4247" y="2460"/>
                  </a:cubicBezTo>
                  <a:cubicBezTo>
                    <a:pt x="5425" y="2460"/>
                    <a:pt x="6474" y="3159"/>
                    <a:pt x="6679" y="4149"/>
                  </a:cubicBezTo>
                  <a:cubicBezTo>
                    <a:pt x="6594" y="4132"/>
                    <a:pt x="6517" y="4124"/>
                    <a:pt x="6449" y="4124"/>
                  </a:cubicBezTo>
                  <a:cubicBezTo>
                    <a:pt x="5288" y="4124"/>
                    <a:pt x="4392" y="4994"/>
                    <a:pt x="4392" y="6043"/>
                  </a:cubicBezTo>
                  <a:cubicBezTo>
                    <a:pt x="4392" y="6223"/>
                    <a:pt x="4418" y="6385"/>
                    <a:pt x="4461" y="6555"/>
                  </a:cubicBezTo>
                  <a:cubicBezTo>
                    <a:pt x="4392" y="6564"/>
                    <a:pt x="4315" y="6564"/>
                    <a:pt x="4247" y="6564"/>
                  </a:cubicBezTo>
                  <a:close/>
                  <a:moveTo>
                    <a:pt x="5237" y="0"/>
                  </a:moveTo>
                  <a:cubicBezTo>
                    <a:pt x="2345" y="0"/>
                    <a:pt x="0" y="2345"/>
                    <a:pt x="0" y="5237"/>
                  </a:cubicBezTo>
                  <a:cubicBezTo>
                    <a:pt x="0" y="8129"/>
                    <a:pt x="2345" y="10474"/>
                    <a:pt x="5237" y="10474"/>
                  </a:cubicBezTo>
                  <a:cubicBezTo>
                    <a:pt x="8129" y="10474"/>
                    <a:pt x="10474" y="8129"/>
                    <a:pt x="10474" y="5237"/>
                  </a:cubicBezTo>
                  <a:cubicBezTo>
                    <a:pt x="10474" y="2345"/>
                    <a:pt x="8129" y="0"/>
                    <a:pt x="5237" y="0"/>
                  </a:cubicBezTo>
                  <a:close/>
                  <a:moveTo>
                    <a:pt x="5143" y="4081"/>
                  </a:moveTo>
                  <a:cubicBezTo>
                    <a:pt x="5331" y="4081"/>
                    <a:pt x="5450" y="3961"/>
                    <a:pt x="5450" y="3782"/>
                  </a:cubicBezTo>
                  <a:cubicBezTo>
                    <a:pt x="5450" y="3594"/>
                    <a:pt x="5331" y="3484"/>
                    <a:pt x="5143" y="3484"/>
                  </a:cubicBezTo>
                  <a:cubicBezTo>
                    <a:pt x="4964" y="3484"/>
                    <a:pt x="4793" y="3594"/>
                    <a:pt x="4793" y="3782"/>
                  </a:cubicBezTo>
                  <a:cubicBezTo>
                    <a:pt x="4793" y="3961"/>
                    <a:pt x="4964" y="4081"/>
                    <a:pt x="5143" y="4081"/>
                  </a:cubicBezTo>
                  <a:close/>
                  <a:moveTo>
                    <a:pt x="5928" y="5233"/>
                  </a:moveTo>
                  <a:cubicBezTo>
                    <a:pt x="5809" y="5233"/>
                    <a:pt x="5689" y="5344"/>
                    <a:pt x="5689" y="5480"/>
                  </a:cubicBezTo>
                  <a:cubicBezTo>
                    <a:pt x="5689" y="5591"/>
                    <a:pt x="5809" y="5702"/>
                    <a:pt x="5928" y="5702"/>
                  </a:cubicBezTo>
                  <a:cubicBezTo>
                    <a:pt x="6107" y="5702"/>
                    <a:pt x="6235" y="5591"/>
                    <a:pt x="6235" y="5480"/>
                  </a:cubicBezTo>
                  <a:cubicBezTo>
                    <a:pt x="6235" y="5344"/>
                    <a:pt x="6107" y="5233"/>
                    <a:pt x="5928" y="5233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转折页">
  <p:cSld name="转折页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5"/>
          <p:cNvPicPr preferRelativeResize="0"/>
          <p:nvPr/>
        </p:nvPicPr>
        <p:blipFill rotWithShape="1">
          <a:blip r:embed="rId2">
            <a:alphaModFix/>
          </a:blip>
          <a:srcRect b="15710"/>
          <a:stretch/>
        </p:blipFill>
        <p:spPr>
          <a:xfrm>
            <a:off x="0" y="-3"/>
            <a:ext cx="12192000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5"/>
          <p:cNvSpPr/>
          <p:nvPr/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rgbClr val="A92D61">
              <a:alpha val="9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5"/>
          <p:cNvSpPr/>
          <p:nvPr/>
        </p:nvSpPr>
        <p:spPr>
          <a:xfrm rot="10800000" flipH="1">
            <a:off x="0" y="0"/>
            <a:ext cx="10828873" cy="1411674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15"/>
          <p:cNvSpPr/>
          <p:nvPr/>
        </p:nvSpPr>
        <p:spPr>
          <a:xfrm rot="-5400000">
            <a:off x="8426449" y="3092451"/>
            <a:ext cx="6858001" cy="6730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" name="Google Shape;48;p15"/>
          <p:cNvGrpSpPr/>
          <p:nvPr/>
        </p:nvGrpSpPr>
        <p:grpSpPr>
          <a:xfrm>
            <a:off x="10076250" y="6312401"/>
            <a:ext cx="1330786" cy="233551"/>
            <a:chOff x="10076250" y="6312401"/>
            <a:chExt cx="1330786" cy="233551"/>
          </a:xfrm>
        </p:grpSpPr>
        <p:sp>
          <p:nvSpPr>
            <p:cNvPr id="49" name="Google Shape;49;p15"/>
            <p:cNvSpPr/>
            <p:nvPr/>
          </p:nvSpPr>
          <p:spPr>
            <a:xfrm>
              <a:off x="10076250" y="6314598"/>
              <a:ext cx="231353" cy="229434"/>
            </a:xfrm>
            <a:custGeom>
              <a:avLst/>
              <a:gdLst/>
              <a:ahLst/>
              <a:cxnLst/>
              <a:rect l="l" t="t" r="r" b="b"/>
              <a:pathLst>
                <a:path w="561" h="557" extrusionOk="0">
                  <a:moveTo>
                    <a:pt x="561" y="280"/>
                  </a:moveTo>
                  <a:cubicBezTo>
                    <a:pt x="561" y="414"/>
                    <a:pt x="468" y="525"/>
                    <a:pt x="343" y="553"/>
                  </a:cubicBezTo>
                  <a:lnTo>
                    <a:pt x="343" y="320"/>
                  </a:lnTo>
                  <a:lnTo>
                    <a:pt x="410" y="320"/>
                  </a:lnTo>
                  <a:lnTo>
                    <a:pt x="410" y="243"/>
                  </a:lnTo>
                  <a:lnTo>
                    <a:pt x="342" y="243"/>
                  </a:lnTo>
                  <a:lnTo>
                    <a:pt x="342" y="225"/>
                  </a:lnTo>
                  <a:cubicBezTo>
                    <a:pt x="342" y="192"/>
                    <a:pt x="357" y="165"/>
                    <a:pt x="391" y="165"/>
                  </a:cubicBezTo>
                  <a:cubicBezTo>
                    <a:pt x="405" y="165"/>
                    <a:pt x="416" y="167"/>
                    <a:pt x="425" y="170"/>
                  </a:cubicBezTo>
                  <a:lnTo>
                    <a:pt x="430" y="89"/>
                  </a:lnTo>
                  <a:cubicBezTo>
                    <a:pt x="415" y="84"/>
                    <a:pt x="397" y="82"/>
                    <a:pt x="373" y="82"/>
                  </a:cubicBezTo>
                  <a:cubicBezTo>
                    <a:pt x="343" y="82"/>
                    <a:pt x="306" y="91"/>
                    <a:pt x="280" y="116"/>
                  </a:cubicBezTo>
                  <a:cubicBezTo>
                    <a:pt x="249" y="143"/>
                    <a:pt x="237" y="189"/>
                    <a:pt x="237" y="229"/>
                  </a:cubicBezTo>
                  <a:lnTo>
                    <a:pt x="237" y="243"/>
                  </a:lnTo>
                  <a:lnTo>
                    <a:pt x="192" y="243"/>
                  </a:lnTo>
                  <a:lnTo>
                    <a:pt x="192" y="320"/>
                  </a:lnTo>
                  <a:lnTo>
                    <a:pt x="237" y="320"/>
                  </a:lnTo>
                  <a:lnTo>
                    <a:pt x="237" y="557"/>
                  </a:lnTo>
                  <a:cubicBezTo>
                    <a:pt x="103" y="536"/>
                    <a:pt x="0" y="420"/>
                    <a:pt x="0" y="280"/>
                  </a:cubicBezTo>
                  <a:cubicBezTo>
                    <a:pt x="0" y="125"/>
                    <a:pt x="126" y="0"/>
                    <a:pt x="280" y="0"/>
                  </a:cubicBezTo>
                  <a:cubicBezTo>
                    <a:pt x="435" y="0"/>
                    <a:pt x="561" y="125"/>
                    <a:pt x="561" y="2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5"/>
            <p:cNvSpPr/>
            <p:nvPr/>
          </p:nvSpPr>
          <p:spPr>
            <a:xfrm>
              <a:off x="10442728" y="6314598"/>
              <a:ext cx="231353" cy="231354"/>
            </a:xfrm>
            <a:custGeom>
              <a:avLst/>
              <a:gdLst/>
              <a:ahLst/>
              <a:cxnLst/>
              <a:rect l="l" t="t" r="r" b="b"/>
              <a:pathLst>
                <a:path w="12800" h="12800" extrusionOk="0">
                  <a:moveTo>
                    <a:pt x="12800" y="6400"/>
                  </a:moveTo>
                  <a:cubicBezTo>
                    <a:pt x="12800" y="2865"/>
                    <a:pt x="9935" y="0"/>
                    <a:pt x="6400" y="0"/>
                  </a:cubicBezTo>
                  <a:cubicBezTo>
                    <a:pt x="2865" y="0"/>
                    <a:pt x="0" y="2865"/>
                    <a:pt x="0" y="6400"/>
                  </a:cubicBezTo>
                  <a:cubicBezTo>
                    <a:pt x="0" y="9935"/>
                    <a:pt x="2865" y="12800"/>
                    <a:pt x="6400" y="12800"/>
                  </a:cubicBezTo>
                  <a:cubicBezTo>
                    <a:pt x="9935" y="12800"/>
                    <a:pt x="12800" y="9935"/>
                    <a:pt x="12800" y="6400"/>
                  </a:cubicBezTo>
                  <a:close/>
                  <a:moveTo>
                    <a:pt x="2954" y="8674"/>
                  </a:moveTo>
                  <a:cubicBezTo>
                    <a:pt x="3064" y="8688"/>
                    <a:pt x="3177" y="8696"/>
                    <a:pt x="3291" y="8696"/>
                  </a:cubicBezTo>
                  <a:cubicBezTo>
                    <a:pt x="3954" y="8697"/>
                    <a:pt x="4564" y="8458"/>
                    <a:pt x="5047" y="8056"/>
                  </a:cubicBezTo>
                  <a:cubicBezTo>
                    <a:pt x="4428" y="8042"/>
                    <a:pt x="3906" y="7604"/>
                    <a:pt x="3727" y="7004"/>
                  </a:cubicBezTo>
                  <a:cubicBezTo>
                    <a:pt x="3813" y="7022"/>
                    <a:pt x="3902" y="7032"/>
                    <a:pt x="3992" y="7033"/>
                  </a:cubicBezTo>
                  <a:cubicBezTo>
                    <a:pt x="4122" y="7034"/>
                    <a:pt x="4246" y="7016"/>
                    <a:pt x="4365" y="6982"/>
                  </a:cubicBezTo>
                  <a:cubicBezTo>
                    <a:pt x="3718" y="6839"/>
                    <a:pt x="3230" y="6225"/>
                    <a:pt x="3230" y="5494"/>
                  </a:cubicBezTo>
                  <a:lnTo>
                    <a:pt x="3230" y="5475"/>
                  </a:lnTo>
                  <a:cubicBezTo>
                    <a:pt x="3421" y="5590"/>
                    <a:pt x="3639" y="5660"/>
                    <a:pt x="3871" y="5670"/>
                  </a:cubicBezTo>
                  <a:cubicBezTo>
                    <a:pt x="3492" y="5396"/>
                    <a:pt x="3242" y="4931"/>
                    <a:pt x="3242" y="4407"/>
                  </a:cubicBezTo>
                  <a:cubicBezTo>
                    <a:pt x="3242" y="4130"/>
                    <a:pt x="3312" y="3872"/>
                    <a:pt x="3434" y="3651"/>
                  </a:cubicBezTo>
                  <a:cubicBezTo>
                    <a:pt x="4131" y="4573"/>
                    <a:pt x="5174" y="5185"/>
                    <a:pt x="6348" y="5261"/>
                  </a:cubicBezTo>
                  <a:cubicBezTo>
                    <a:pt x="6324" y="5151"/>
                    <a:pt x="6312" y="5037"/>
                    <a:pt x="6312" y="4920"/>
                  </a:cubicBezTo>
                  <a:cubicBezTo>
                    <a:pt x="6312" y="4093"/>
                    <a:pt x="6945" y="3433"/>
                    <a:pt x="7725" y="3446"/>
                  </a:cubicBezTo>
                  <a:cubicBezTo>
                    <a:pt x="8132" y="3453"/>
                    <a:pt x="8500" y="3640"/>
                    <a:pt x="8758" y="3933"/>
                  </a:cubicBezTo>
                  <a:cubicBezTo>
                    <a:pt x="9080" y="3871"/>
                    <a:pt x="9382" y="3753"/>
                    <a:pt x="9655" y="3587"/>
                  </a:cubicBezTo>
                  <a:cubicBezTo>
                    <a:pt x="9550" y="3932"/>
                    <a:pt x="9325" y="4219"/>
                    <a:pt x="9033" y="4399"/>
                  </a:cubicBezTo>
                  <a:cubicBezTo>
                    <a:pt x="9320" y="4367"/>
                    <a:pt x="9592" y="4291"/>
                    <a:pt x="9846" y="4177"/>
                  </a:cubicBezTo>
                  <a:cubicBezTo>
                    <a:pt x="9656" y="4472"/>
                    <a:pt x="9416" y="4730"/>
                    <a:pt x="9140" y="4936"/>
                  </a:cubicBezTo>
                  <a:cubicBezTo>
                    <a:pt x="9143" y="5000"/>
                    <a:pt x="9144" y="5064"/>
                    <a:pt x="9144" y="5128"/>
                  </a:cubicBezTo>
                  <a:cubicBezTo>
                    <a:pt x="9144" y="7091"/>
                    <a:pt x="7721" y="9354"/>
                    <a:pt x="5121" y="9353"/>
                  </a:cubicBezTo>
                  <a:cubicBezTo>
                    <a:pt x="4323" y="9354"/>
                    <a:pt x="3579" y="9104"/>
                    <a:pt x="2954" y="86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>
              <a:off x="10809206" y="6312997"/>
              <a:ext cx="231353" cy="231040"/>
            </a:xfrm>
            <a:custGeom>
              <a:avLst/>
              <a:gdLst/>
              <a:ahLst/>
              <a:cxnLst/>
              <a:rect l="l" t="t" r="r" b="b"/>
              <a:pathLst>
                <a:path w="600727" h="599913" extrusionOk="0">
                  <a:moveTo>
                    <a:pt x="223001" y="363277"/>
                  </a:moveTo>
                  <a:cubicBezTo>
                    <a:pt x="228705" y="361377"/>
                    <a:pt x="234928" y="361377"/>
                    <a:pt x="240229" y="363680"/>
                  </a:cubicBezTo>
                  <a:cubicBezTo>
                    <a:pt x="251292" y="368286"/>
                    <a:pt x="254980" y="380722"/>
                    <a:pt x="248066" y="391776"/>
                  </a:cubicBezTo>
                  <a:cubicBezTo>
                    <a:pt x="241151" y="402369"/>
                    <a:pt x="226862" y="406975"/>
                    <a:pt x="215799" y="402369"/>
                  </a:cubicBezTo>
                  <a:cubicBezTo>
                    <a:pt x="205197" y="397303"/>
                    <a:pt x="201970" y="384867"/>
                    <a:pt x="208884" y="374274"/>
                  </a:cubicBezTo>
                  <a:cubicBezTo>
                    <a:pt x="212111" y="368977"/>
                    <a:pt x="217297" y="365177"/>
                    <a:pt x="223001" y="363277"/>
                  </a:cubicBezTo>
                  <a:close/>
                  <a:moveTo>
                    <a:pt x="266976" y="352625"/>
                  </a:moveTo>
                  <a:cubicBezTo>
                    <a:pt x="271126" y="354008"/>
                    <a:pt x="272970" y="358617"/>
                    <a:pt x="270665" y="362765"/>
                  </a:cubicBezTo>
                  <a:cubicBezTo>
                    <a:pt x="267898" y="367374"/>
                    <a:pt x="262827" y="369217"/>
                    <a:pt x="258217" y="367374"/>
                  </a:cubicBezTo>
                  <a:cubicBezTo>
                    <a:pt x="254067" y="365530"/>
                    <a:pt x="252684" y="360921"/>
                    <a:pt x="255450" y="356773"/>
                  </a:cubicBezTo>
                  <a:cubicBezTo>
                    <a:pt x="257756" y="352625"/>
                    <a:pt x="262827" y="350782"/>
                    <a:pt x="266976" y="352625"/>
                  </a:cubicBezTo>
                  <a:close/>
                  <a:moveTo>
                    <a:pt x="248086" y="313386"/>
                  </a:moveTo>
                  <a:cubicBezTo>
                    <a:pt x="222785" y="315737"/>
                    <a:pt x="198845" y="330582"/>
                    <a:pt x="188128" y="352677"/>
                  </a:cubicBezTo>
                  <a:cubicBezTo>
                    <a:pt x="173378" y="382598"/>
                    <a:pt x="187667" y="415740"/>
                    <a:pt x="221316" y="426327"/>
                  </a:cubicBezTo>
                  <a:cubicBezTo>
                    <a:pt x="256347" y="437835"/>
                    <a:pt x="297371" y="420343"/>
                    <a:pt x="311660" y="388122"/>
                  </a:cubicBezTo>
                  <a:cubicBezTo>
                    <a:pt x="325949" y="356820"/>
                    <a:pt x="307973" y="324138"/>
                    <a:pt x="273402" y="315392"/>
                  </a:cubicBezTo>
                  <a:cubicBezTo>
                    <a:pt x="265105" y="313206"/>
                    <a:pt x="256520" y="312602"/>
                    <a:pt x="248086" y="313386"/>
                  </a:cubicBezTo>
                  <a:close/>
                  <a:moveTo>
                    <a:pt x="250355" y="279948"/>
                  </a:moveTo>
                  <a:cubicBezTo>
                    <a:pt x="320418" y="273044"/>
                    <a:pt x="380801" y="304345"/>
                    <a:pt x="385411" y="350376"/>
                  </a:cubicBezTo>
                  <a:cubicBezTo>
                    <a:pt x="390020" y="396407"/>
                    <a:pt x="336551" y="439216"/>
                    <a:pt x="266488" y="446121"/>
                  </a:cubicBezTo>
                  <a:cubicBezTo>
                    <a:pt x="196425" y="453025"/>
                    <a:pt x="136042" y="421724"/>
                    <a:pt x="131432" y="375693"/>
                  </a:cubicBezTo>
                  <a:cubicBezTo>
                    <a:pt x="126823" y="329662"/>
                    <a:pt x="179831" y="286853"/>
                    <a:pt x="250355" y="279948"/>
                  </a:cubicBezTo>
                  <a:close/>
                  <a:moveTo>
                    <a:pt x="388651" y="187386"/>
                  </a:moveTo>
                  <a:cubicBezTo>
                    <a:pt x="381275" y="189228"/>
                    <a:pt x="376204" y="196594"/>
                    <a:pt x="378048" y="203961"/>
                  </a:cubicBezTo>
                  <a:cubicBezTo>
                    <a:pt x="379431" y="211328"/>
                    <a:pt x="386807" y="216392"/>
                    <a:pt x="394645" y="214550"/>
                  </a:cubicBezTo>
                  <a:cubicBezTo>
                    <a:pt x="403405" y="212709"/>
                    <a:pt x="413086" y="215471"/>
                    <a:pt x="420002" y="222838"/>
                  </a:cubicBezTo>
                  <a:cubicBezTo>
                    <a:pt x="426456" y="230204"/>
                    <a:pt x="428300" y="240333"/>
                    <a:pt x="425534" y="249081"/>
                  </a:cubicBezTo>
                  <a:cubicBezTo>
                    <a:pt x="423229" y="256448"/>
                    <a:pt x="426917" y="264275"/>
                    <a:pt x="434294" y="266577"/>
                  </a:cubicBezTo>
                  <a:cubicBezTo>
                    <a:pt x="441670" y="268879"/>
                    <a:pt x="449508" y="264735"/>
                    <a:pt x="451813" y="257368"/>
                  </a:cubicBezTo>
                  <a:cubicBezTo>
                    <a:pt x="457807" y="239412"/>
                    <a:pt x="454118" y="219154"/>
                    <a:pt x="440748" y="203961"/>
                  </a:cubicBezTo>
                  <a:cubicBezTo>
                    <a:pt x="426917" y="189228"/>
                    <a:pt x="407093" y="183703"/>
                    <a:pt x="388651" y="187386"/>
                  </a:cubicBezTo>
                  <a:close/>
                  <a:moveTo>
                    <a:pt x="266759" y="177078"/>
                  </a:moveTo>
                  <a:cubicBezTo>
                    <a:pt x="236828" y="176538"/>
                    <a:pt x="191790" y="200278"/>
                    <a:pt x="151680" y="240333"/>
                  </a:cubicBezTo>
                  <a:cubicBezTo>
                    <a:pt x="112031" y="279928"/>
                    <a:pt x="88518" y="322286"/>
                    <a:pt x="88518" y="358658"/>
                  </a:cubicBezTo>
                  <a:cubicBezTo>
                    <a:pt x="88518" y="428641"/>
                    <a:pt x="178420" y="471459"/>
                    <a:pt x="266478" y="471459"/>
                  </a:cubicBezTo>
                  <a:cubicBezTo>
                    <a:pt x="381736" y="471459"/>
                    <a:pt x="458268" y="404700"/>
                    <a:pt x="458268" y="351292"/>
                  </a:cubicBezTo>
                  <a:cubicBezTo>
                    <a:pt x="458268" y="319524"/>
                    <a:pt x="431067" y="301107"/>
                    <a:pt x="406632" y="293741"/>
                  </a:cubicBezTo>
                  <a:cubicBezTo>
                    <a:pt x="400638" y="291899"/>
                    <a:pt x="396950" y="290518"/>
                    <a:pt x="399716" y="282691"/>
                  </a:cubicBezTo>
                  <a:cubicBezTo>
                    <a:pt x="406632" y="265656"/>
                    <a:pt x="407554" y="251383"/>
                    <a:pt x="400177" y="240794"/>
                  </a:cubicBezTo>
                  <a:cubicBezTo>
                    <a:pt x="386346" y="220996"/>
                    <a:pt x="348542" y="222377"/>
                    <a:pt x="305665" y="240333"/>
                  </a:cubicBezTo>
                  <a:cubicBezTo>
                    <a:pt x="305665" y="240333"/>
                    <a:pt x="291834" y="246319"/>
                    <a:pt x="295523" y="235269"/>
                  </a:cubicBezTo>
                  <a:cubicBezTo>
                    <a:pt x="301977" y="214090"/>
                    <a:pt x="301055" y="196134"/>
                    <a:pt x="290912" y="186005"/>
                  </a:cubicBezTo>
                  <a:cubicBezTo>
                    <a:pt x="285034" y="180135"/>
                    <a:pt x="276736" y="177257"/>
                    <a:pt x="266759" y="177078"/>
                  </a:cubicBezTo>
                  <a:close/>
                  <a:moveTo>
                    <a:pt x="405364" y="128778"/>
                  </a:moveTo>
                  <a:cubicBezTo>
                    <a:pt x="395769" y="128339"/>
                    <a:pt x="386116" y="129144"/>
                    <a:pt x="376665" y="131216"/>
                  </a:cubicBezTo>
                  <a:cubicBezTo>
                    <a:pt x="367905" y="133058"/>
                    <a:pt x="362373" y="141806"/>
                    <a:pt x="364217" y="150554"/>
                  </a:cubicBezTo>
                  <a:cubicBezTo>
                    <a:pt x="366061" y="159301"/>
                    <a:pt x="374820" y="164826"/>
                    <a:pt x="383580" y="162985"/>
                  </a:cubicBezTo>
                  <a:cubicBezTo>
                    <a:pt x="410320" y="156999"/>
                    <a:pt x="439365" y="165287"/>
                    <a:pt x="459190" y="187386"/>
                  </a:cubicBezTo>
                  <a:cubicBezTo>
                    <a:pt x="479014" y="209486"/>
                    <a:pt x="484546" y="238952"/>
                    <a:pt x="475787" y="265195"/>
                  </a:cubicBezTo>
                  <a:cubicBezTo>
                    <a:pt x="473021" y="273943"/>
                    <a:pt x="477631" y="282691"/>
                    <a:pt x="486391" y="285453"/>
                  </a:cubicBezTo>
                  <a:cubicBezTo>
                    <a:pt x="494689" y="288216"/>
                    <a:pt x="503910" y="283612"/>
                    <a:pt x="506676" y="275324"/>
                  </a:cubicBezTo>
                  <a:cubicBezTo>
                    <a:pt x="518663" y="238492"/>
                    <a:pt x="511286" y="196594"/>
                    <a:pt x="483163" y="165747"/>
                  </a:cubicBezTo>
                  <a:cubicBezTo>
                    <a:pt x="462416" y="142612"/>
                    <a:pt x="434149" y="130094"/>
                    <a:pt x="405364" y="128778"/>
                  </a:cubicBezTo>
                  <a:close/>
                  <a:moveTo>
                    <a:pt x="300594" y="0"/>
                  </a:moveTo>
                  <a:cubicBezTo>
                    <a:pt x="466566" y="0"/>
                    <a:pt x="600727" y="134439"/>
                    <a:pt x="600727" y="300186"/>
                  </a:cubicBezTo>
                  <a:cubicBezTo>
                    <a:pt x="600727" y="465934"/>
                    <a:pt x="466566" y="599913"/>
                    <a:pt x="300594" y="599913"/>
                  </a:cubicBezTo>
                  <a:cubicBezTo>
                    <a:pt x="134622" y="599913"/>
                    <a:pt x="0" y="465934"/>
                    <a:pt x="0" y="300186"/>
                  </a:cubicBezTo>
                  <a:cubicBezTo>
                    <a:pt x="0" y="134439"/>
                    <a:pt x="134622" y="0"/>
                    <a:pt x="3005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>
              <a:off x="11175683" y="6312401"/>
              <a:ext cx="231353" cy="231354"/>
            </a:xfrm>
            <a:custGeom>
              <a:avLst/>
              <a:gdLst/>
              <a:ahLst/>
              <a:cxnLst/>
              <a:rect l="l" t="t" r="r" b="b"/>
              <a:pathLst>
                <a:path w="10474" h="10474" extrusionOk="0">
                  <a:moveTo>
                    <a:pt x="7268" y="5233"/>
                  </a:moveTo>
                  <a:cubicBezTo>
                    <a:pt x="7140" y="5233"/>
                    <a:pt x="7029" y="5344"/>
                    <a:pt x="7029" y="5480"/>
                  </a:cubicBezTo>
                  <a:cubicBezTo>
                    <a:pt x="7029" y="5591"/>
                    <a:pt x="7140" y="5702"/>
                    <a:pt x="7268" y="5702"/>
                  </a:cubicBezTo>
                  <a:cubicBezTo>
                    <a:pt x="7438" y="5702"/>
                    <a:pt x="7566" y="5591"/>
                    <a:pt x="7566" y="5480"/>
                  </a:cubicBezTo>
                  <a:cubicBezTo>
                    <a:pt x="7566" y="5344"/>
                    <a:pt x="7438" y="5233"/>
                    <a:pt x="7268" y="5233"/>
                  </a:cubicBezTo>
                  <a:close/>
                  <a:moveTo>
                    <a:pt x="3454" y="3484"/>
                  </a:moveTo>
                  <a:cubicBezTo>
                    <a:pt x="3274" y="3484"/>
                    <a:pt x="3087" y="3594"/>
                    <a:pt x="3087" y="3782"/>
                  </a:cubicBezTo>
                  <a:cubicBezTo>
                    <a:pt x="3087" y="3961"/>
                    <a:pt x="3274" y="4081"/>
                    <a:pt x="3454" y="4081"/>
                  </a:cubicBezTo>
                  <a:cubicBezTo>
                    <a:pt x="3624" y="4081"/>
                    <a:pt x="3761" y="3961"/>
                    <a:pt x="3761" y="3782"/>
                  </a:cubicBezTo>
                  <a:cubicBezTo>
                    <a:pt x="3761" y="3594"/>
                    <a:pt x="3624" y="3484"/>
                    <a:pt x="3454" y="3484"/>
                  </a:cubicBezTo>
                  <a:close/>
                  <a:moveTo>
                    <a:pt x="7805" y="7400"/>
                  </a:moveTo>
                  <a:lnTo>
                    <a:pt x="7976" y="8014"/>
                  </a:lnTo>
                  <a:lnTo>
                    <a:pt x="7328" y="7648"/>
                  </a:lnTo>
                  <a:cubicBezTo>
                    <a:pt x="7080" y="7699"/>
                    <a:pt x="6841" y="7775"/>
                    <a:pt x="6594" y="7775"/>
                  </a:cubicBezTo>
                  <a:cubicBezTo>
                    <a:pt x="5450" y="7775"/>
                    <a:pt x="4546" y="6990"/>
                    <a:pt x="4546" y="6018"/>
                  </a:cubicBezTo>
                  <a:cubicBezTo>
                    <a:pt x="4546" y="5045"/>
                    <a:pt x="5450" y="4260"/>
                    <a:pt x="6594" y="4260"/>
                  </a:cubicBezTo>
                  <a:cubicBezTo>
                    <a:pt x="7677" y="4260"/>
                    <a:pt x="8650" y="5045"/>
                    <a:pt x="8650" y="6018"/>
                  </a:cubicBezTo>
                  <a:cubicBezTo>
                    <a:pt x="8650" y="6564"/>
                    <a:pt x="8283" y="7050"/>
                    <a:pt x="7805" y="7400"/>
                  </a:cubicBezTo>
                  <a:close/>
                  <a:moveTo>
                    <a:pt x="4247" y="6564"/>
                  </a:moveTo>
                  <a:cubicBezTo>
                    <a:pt x="3931" y="6564"/>
                    <a:pt x="3701" y="6513"/>
                    <a:pt x="3402" y="6427"/>
                  </a:cubicBezTo>
                  <a:lnTo>
                    <a:pt x="2541" y="6863"/>
                  </a:lnTo>
                  <a:lnTo>
                    <a:pt x="2788" y="6129"/>
                  </a:lnTo>
                  <a:cubicBezTo>
                    <a:pt x="2182" y="5702"/>
                    <a:pt x="1824" y="5165"/>
                    <a:pt x="1824" y="4507"/>
                  </a:cubicBezTo>
                  <a:cubicBezTo>
                    <a:pt x="1824" y="3347"/>
                    <a:pt x="2916" y="2460"/>
                    <a:pt x="4247" y="2460"/>
                  </a:cubicBezTo>
                  <a:cubicBezTo>
                    <a:pt x="5425" y="2460"/>
                    <a:pt x="6474" y="3159"/>
                    <a:pt x="6679" y="4149"/>
                  </a:cubicBezTo>
                  <a:cubicBezTo>
                    <a:pt x="6594" y="4132"/>
                    <a:pt x="6517" y="4124"/>
                    <a:pt x="6449" y="4124"/>
                  </a:cubicBezTo>
                  <a:cubicBezTo>
                    <a:pt x="5288" y="4124"/>
                    <a:pt x="4392" y="4994"/>
                    <a:pt x="4392" y="6043"/>
                  </a:cubicBezTo>
                  <a:cubicBezTo>
                    <a:pt x="4392" y="6223"/>
                    <a:pt x="4418" y="6385"/>
                    <a:pt x="4461" y="6555"/>
                  </a:cubicBezTo>
                  <a:cubicBezTo>
                    <a:pt x="4392" y="6564"/>
                    <a:pt x="4315" y="6564"/>
                    <a:pt x="4247" y="6564"/>
                  </a:cubicBezTo>
                  <a:close/>
                  <a:moveTo>
                    <a:pt x="5237" y="0"/>
                  </a:moveTo>
                  <a:cubicBezTo>
                    <a:pt x="2345" y="0"/>
                    <a:pt x="0" y="2345"/>
                    <a:pt x="0" y="5237"/>
                  </a:cubicBezTo>
                  <a:cubicBezTo>
                    <a:pt x="0" y="8129"/>
                    <a:pt x="2345" y="10474"/>
                    <a:pt x="5237" y="10474"/>
                  </a:cubicBezTo>
                  <a:cubicBezTo>
                    <a:pt x="8129" y="10474"/>
                    <a:pt x="10474" y="8129"/>
                    <a:pt x="10474" y="5237"/>
                  </a:cubicBezTo>
                  <a:cubicBezTo>
                    <a:pt x="10474" y="2345"/>
                    <a:pt x="8129" y="0"/>
                    <a:pt x="5237" y="0"/>
                  </a:cubicBezTo>
                  <a:close/>
                  <a:moveTo>
                    <a:pt x="5143" y="4081"/>
                  </a:moveTo>
                  <a:cubicBezTo>
                    <a:pt x="5331" y="4081"/>
                    <a:pt x="5450" y="3961"/>
                    <a:pt x="5450" y="3782"/>
                  </a:cubicBezTo>
                  <a:cubicBezTo>
                    <a:pt x="5450" y="3594"/>
                    <a:pt x="5331" y="3484"/>
                    <a:pt x="5143" y="3484"/>
                  </a:cubicBezTo>
                  <a:cubicBezTo>
                    <a:pt x="4964" y="3484"/>
                    <a:pt x="4793" y="3594"/>
                    <a:pt x="4793" y="3782"/>
                  </a:cubicBezTo>
                  <a:cubicBezTo>
                    <a:pt x="4793" y="3961"/>
                    <a:pt x="4964" y="4081"/>
                    <a:pt x="5143" y="4081"/>
                  </a:cubicBezTo>
                  <a:close/>
                  <a:moveTo>
                    <a:pt x="5928" y="5233"/>
                  </a:moveTo>
                  <a:cubicBezTo>
                    <a:pt x="5809" y="5233"/>
                    <a:pt x="5689" y="5344"/>
                    <a:pt x="5689" y="5480"/>
                  </a:cubicBezTo>
                  <a:cubicBezTo>
                    <a:pt x="5689" y="5591"/>
                    <a:pt x="5809" y="5702"/>
                    <a:pt x="5928" y="5702"/>
                  </a:cubicBezTo>
                  <a:cubicBezTo>
                    <a:pt x="6107" y="5702"/>
                    <a:pt x="6235" y="5591"/>
                    <a:pt x="6235" y="5480"/>
                  </a:cubicBezTo>
                  <a:cubicBezTo>
                    <a:pt x="6235" y="5344"/>
                    <a:pt x="6107" y="5233"/>
                    <a:pt x="5928" y="52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15"/>
          <p:cNvSpPr txBox="1">
            <a:spLocks noGrp="1"/>
          </p:cNvSpPr>
          <p:nvPr>
            <p:ph type="body" idx="1"/>
          </p:nvPr>
        </p:nvSpPr>
        <p:spPr>
          <a:xfrm>
            <a:off x="4894242" y="4005891"/>
            <a:ext cx="6023665" cy="80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body" idx="2"/>
          </p:nvPr>
        </p:nvSpPr>
        <p:spPr>
          <a:xfrm>
            <a:off x="4894241" y="4771380"/>
            <a:ext cx="6023665" cy="343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/>
          <p:nvPr/>
        </p:nvSpPr>
        <p:spPr>
          <a:xfrm>
            <a:off x="704850" y="6253500"/>
            <a:ext cx="3949700" cy="275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None/>
            </a:pPr>
            <a:r>
              <a:rPr lang="en-US" sz="1100" b="1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City University of Hong Kong </a:t>
            </a:r>
            <a:r>
              <a:rPr lang="en-US" sz="1100" b="0" i="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|  www.cityu.edu.hk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页">
  <p:cSld name="内容页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/>
          <p:nvPr/>
        </p:nvSpPr>
        <p:spPr>
          <a:xfrm rot="10800000">
            <a:off x="6165410" y="-6"/>
            <a:ext cx="6026588" cy="1028703"/>
          </a:xfrm>
          <a:prstGeom prst="rtTriangle">
            <a:avLst/>
          </a:prstGeom>
          <a:gradFill>
            <a:gsLst>
              <a:gs pos="0">
                <a:srgbClr val="BA175E"/>
              </a:gs>
              <a:gs pos="20000">
                <a:srgbClr val="BA175E"/>
              </a:gs>
              <a:gs pos="62000">
                <a:srgbClr val="8A1D50"/>
              </a:gs>
              <a:gs pos="88000">
                <a:srgbClr val="5E2144"/>
              </a:gs>
              <a:gs pos="100000">
                <a:srgbClr val="5E2144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6"/>
          <p:cNvSpPr/>
          <p:nvPr/>
        </p:nvSpPr>
        <p:spPr>
          <a:xfrm>
            <a:off x="0" y="6235700"/>
            <a:ext cx="12192000" cy="62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9" name="Google Shape;59;p16"/>
          <p:cNvGrpSpPr/>
          <p:nvPr/>
        </p:nvGrpSpPr>
        <p:grpSpPr>
          <a:xfrm>
            <a:off x="10076250" y="6312401"/>
            <a:ext cx="1330786" cy="233551"/>
            <a:chOff x="10076250" y="6312401"/>
            <a:chExt cx="1330786" cy="233551"/>
          </a:xfrm>
        </p:grpSpPr>
        <p:sp>
          <p:nvSpPr>
            <p:cNvPr id="60" name="Google Shape;60;p16"/>
            <p:cNvSpPr/>
            <p:nvPr/>
          </p:nvSpPr>
          <p:spPr>
            <a:xfrm>
              <a:off x="10076250" y="6314598"/>
              <a:ext cx="231353" cy="229434"/>
            </a:xfrm>
            <a:custGeom>
              <a:avLst/>
              <a:gdLst/>
              <a:ahLst/>
              <a:cxnLst/>
              <a:rect l="l" t="t" r="r" b="b"/>
              <a:pathLst>
                <a:path w="561" h="557" extrusionOk="0">
                  <a:moveTo>
                    <a:pt x="561" y="280"/>
                  </a:moveTo>
                  <a:cubicBezTo>
                    <a:pt x="561" y="414"/>
                    <a:pt x="468" y="525"/>
                    <a:pt x="343" y="553"/>
                  </a:cubicBezTo>
                  <a:lnTo>
                    <a:pt x="343" y="320"/>
                  </a:lnTo>
                  <a:lnTo>
                    <a:pt x="410" y="320"/>
                  </a:lnTo>
                  <a:lnTo>
                    <a:pt x="410" y="243"/>
                  </a:lnTo>
                  <a:lnTo>
                    <a:pt x="342" y="243"/>
                  </a:lnTo>
                  <a:lnTo>
                    <a:pt x="342" y="225"/>
                  </a:lnTo>
                  <a:cubicBezTo>
                    <a:pt x="342" y="192"/>
                    <a:pt x="357" y="165"/>
                    <a:pt x="391" y="165"/>
                  </a:cubicBezTo>
                  <a:cubicBezTo>
                    <a:pt x="405" y="165"/>
                    <a:pt x="416" y="167"/>
                    <a:pt x="425" y="170"/>
                  </a:cubicBezTo>
                  <a:lnTo>
                    <a:pt x="430" y="89"/>
                  </a:lnTo>
                  <a:cubicBezTo>
                    <a:pt x="415" y="84"/>
                    <a:pt x="397" y="82"/>
                    <a:pt x="373" y="82"/>
                  </a:cubicBezTo>
                  <a:cubicBezTo>
                    <a:pt x="343" y="82"/>
                    <a:pt x="306" y="91"/>
                    <a:pt x="280" y="116"/>
                  </a:cubicBezTo>
                  <a:cubicBezTo>
                    <a:pt x="249" y="143"/>
                    <a:pt x="237" y="189"/>
                    <a:pt x="237" y="229"/>
                  </a:cubicBezTo>
                  <a:lnTo>
                    <a:pt x="237" y="243"/>
                  </a:lnTo>
                  <a:lnTo>
                    <a:pt x="192" y="243"/>
                  </a:lnTo>
                  <a:lnTo>
                    <a:pt x="192" y="320"/>
                  </a:lnTo>
                  <a:lnTo>
                    <a:pt x="237" y="320"/>
                  </a:lnTo>
                  <a:lnTo>
                    <a:pt x="237" y="557"/>
                  </a:lnTo>
                  <a:cubicBezTo>
                    <a:pt x="103" y="536"/>
                    <a:pt x="0" y="420"/>
                    <a:pt x="0" y="280"/>
                  </a:cubicBezTo>
                  <a:cubicBezTo>
                    <a:pt x="0" y="125"/>
                    <a:pt x="126" y="0"/>
                    <a:pt x="280" y="0"/>
                  </a:cubicBezTo>
                  <a:cubicBezTo>
                    <a:pt x="435" y="0"/>
                    <a:pt x="561" y="125"/>
                    <a:pt x="561" y="28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6"/>
            <p:cNvSpPr/>
            <p:nvPr/>
          </p:nvSpPr>
          <p:spPr>
            <a:xfrm>
              <a:off x="10442728" y="6314598"/>
              <a:ext cx="231353" cy="231354"/>
            </a:xfrm>
            <a:custGeom>
              <a:avLst/>
              <a:gdLst/>
              <a:ahLst/>
              <a:cxnLst/>
              <a:rect l="l" t="t" r="r" b="b"/>
              <a:pathLst>
                <a:path w="12800" h="12800" extrusionOk="0">
                  <a:moveTo>
                    <a:pt x="12800" y="6400"/>
                  </a:moveTo>
                  <a:cubicBezTo>
                    <a:pt x="12800" y="2865"/>
                    <a:pt x="9935" y="0"/>
                    <a:pt x="6400" y="0"/>
                  </a:cubicBezTo>
                  <a:cubicBezTo>
                    <a:pt x="2865" y="0"/>
                    <a:pt x="0" y="2865"/>
                    <a:pt x="0" y="6400"/>
                  </a:cubicBezTo>
                  <a:cubicBezTo>
                    <a:pt x="0" y="9935"/>
                    <a:pt x="2865" y="12800"/>
                    <a:pt x="6400" y="12800"/>
                  </a:cubicBezTo>
                  <a:cubicBezTo>
                    <a:pt x="9935" y="12800"/>
                    <a:pt x="12800" y="9935"/>
                    <a:pt x="12800" y="6400"/>
                  </a:cubicBezTo>
                  <a:close/>
                  <a:moveTo>
                    <a:pt x="2954" y="8674"/>
                  </a:moveTo>
                  <a:cubicBezTo>
                    <a:pt x="3064" y="8688"/>
                    <a:pt x="3177" y="8696"/>
                    <a:pt x="3291" y="8696"/>
                  </a:cubicBezTo>
                  <a:cubicBezTo>
                    <a:pt x="3954" y="8697"/>
                    <a:pt x="4564" y="8458"/>
                    <a:pt x="5047" y="8056"/>
                  </a:cubicBezTo>
                  <a:cubicBezTo>
                    <a:pt x="4428" y="8042"/>
                    <a:pt x="3906" y="7604"/>
                    <a:pt x="3727" y="7004"/>
                  </a:cubicBezTo>
                  <a:cubicBezTo>
                    <a:pt x="3813" y="7022"/>
                    <a:pt x="3902" y="7032"/>
                    <a:pt x="3992" y="7033"/>
                  </a:cubicBezTo>
                  <a:cubicBezTo>
                    <a:pt x="4122" y="7034"/>
                    <a:pt x="4246" y="7016"/>
                    <a:pt x="4365" y="6982"/>
                  </a:cubicBezTo>
                  <a:cubicBezTo>
                    <a:pt x="3718" y="6839"/>
                    <a:pt x="3230" y="6225"/>
                    <a:pt x="3230" y="5494"/>
                  </a:cubicBezTo>
                  <a:lnTo>
                    <a:pt x="3230" y="5475"/>
                  </a:lnTo>
                  <a:cubicBezTo>
                    <a:pt x="3421" y="5590"/>
                    <a:pt x="3639" y="5660"/>
                    <a:pt x="3871" y="5670"/>
                  </a:cubicBezTo>
                  <a:cubicBezTo>
                    <a:pt x="3492" y="5396"/>
                    <a:pt x="3242" y="4931"/>
                    <a:pt x="3242" y="4407"/>
                  </a:cubicBezTo>
                  <a:cubicBezTo>
                    <a:pt x="3242" y="4130"/>
                    <a:pt x="3312" y="3872"/>
                    <a:pt x="3434" y="3651"/>
                  </a:cubicBezTo>
                  <a:cubicBezTo>
                    <a:pt x="4131" y="4573"/>
                    <a:pt x="5174" y="5185"/>
                    <a:pt x="6348" y="5261"/>
                  </a:cubicBezTo>
                  <a:cubicBezTo>
                    <a:pt x="6324" y="5151"/>
                    <a:pt x="6312" y="5037"/>
                    <a:pt x="6312" y="4920"/>
                  </a:cubicBezTo>
                  <a:cubicBezTo>
                    <a:pt x="6312" y="4093"/>
                    <a:pt x="6945" y="3433"/>
                    <a:pt x="7725" y="3446"/>
                  </a:cubicBezTo>
                  <a:cubicBezTo>
                    <a:pt x="8132" y="3453"/>
                    <a:pt x="8500" y="3640"/>
                    <a:pt x="8758" y="3933"/>
                  </a:cubicBezTo>
                  <a:cubicBezTo>
                    <a:pt x="9080" y="3871"/>
                    <a:pt x="9382" y="3753"/>
                    <a:pt x="9655" y="3587"/>
                  </a:cubicBezTo>
                  <a:cubicBezTo>
                    <a:pt x="9550" y="3932"/>
                    <a:pt x="9325" y="4219"/>
                    <a:pt x="9033" y="4399"/>
                  </a:cubicBezTo>
                  <a:cubicBezTo>
                    <a:pt x="9320" y="4367"/>
                    <a:pt x="9592" y="4291"/>
                    <a:pt x="9846" y="4177"/>
                  </a:cubicBezTo>
                  <a:cubicBezTo>
                    <a:pt x="9656" y="4472"/>
                    <a:pt x="9416" y="4730"/>
                    <a:pt x="9140" y="4936"/>
                  </a:cubicBezTo>
                  <a:cubicBezTo>
                    <a:pt x="9143" y="5000"/>
                    <a:pt x="9144" y="5064"/>
                    <a:pt x="9144" y="5128"/>
                  </a:cubicBezTo>
                  <a:cubicBezTo>
                    <a:pt x="9144" y="7091"/>
                    <a:pt x="7721" y="9354"/>
                    <a:pt x="5121" y="9353"/>
                  </a:cubicBezTo>
                  <a:cubicBezTo>
                    <a:pt x="4323" y="9354"/>
                    <a:pt x="3579" y="9104"/>
                    <a:pt x="2954" y="867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6"/>
            <p:cNvSpPr/>
            <p:nvPr/>
          </p:nvSpPr>
          <p:spPr>
            <a:xfrm>
              <a:off x="10809206" y="6312997"/>
              <a:ext cx="231353" cy="231040"/>
            </a:xfrm>
            <a:custGeom>
              <a:avLst/>
              <a:gdLst/>
              <a:ahLst/>
              <a:cxnLst/>
              <a:rect l="l" t="t" r="r" b="b"/>
              <a:pathLst>
                <a:path w="600727" h="599913" extrusionOk="0">
                  <a:moveTo>
                    <a:pt x="223001" y="363277"/>
                  </a:moveTo>
                  <a:cubicBezTo>
                    <a:pt x="228705" y="361377"/>
                    <a:pt x="234928" y="361377"/>
                    <a:pt x="240229" y="363680"/>
                  </a:cubicBezTo>
                  <a:cubicBezTo>
                    <a:pt x="251292" y="368286"/>
                    <a:pt x="254980" y="380722"/>
                    <a:pt x="248066" y="391776"/>
                  </a:cubicBezTo>
                  <a:cubicBezTo>
                    <a:pt x="241151" y="402369"/>
                    <a:pt x="226862" y="406975"/>
                    <a:pt x="215799" y="402369"/>
                  </a:cubicBezTo>
                  <a:cubicBezTo>
                    <a:pt x="205197" y="397303"/>
                    <a:pt x="201970" y="384867"/>
                    <a:pt x="208884" y="374274"/>
                  </a:cubicBezTo>
                  <a:cubicBezTo>
                    <a:pt x="212111" y="368977"/>
                    <a:pt x="217297" y="365177"/>
                    <a:pt x="223001" y="363277"/>
                  </a:cubicBezTo>
                  <a:close/>
                  <a:moveTo>
                    <a:pt x="266976" y="352625"/>
                  </a:moveTo>
                  <a:cubicBezTo>
                    <a:pt x="271126" y="354008"/>
                    <a:pt x="272970" y="358617"/>
                    <a:pt x="270665" y="362765"/>
                  </a:cubicBezTo>
                  <a:cubicBezTo>
                    <a:pt x="267898" y="367374"/>
                    <a:pt x="262827" y="369217"/>
                    <a:pt x="258217" y="367374"/>
                  </a:cubicBezTo>
                  <a:cubicBezTo>
                    <a:pt x="254067" y="365530"/>
                    <a:pt x="252684" y="360921"/>
                    <a:pt x="255450" y="356773"/>
                  </a:cubicBezTo>
                  <a:cubicBezTo>
                    <a:pt x="257756" y="352625"/>
                    <a:pt x="262827" y="350782"/>
                    <a:pt x="266976" y="352625"/>
                  </a:cubicBezTo>
                  <a:close/>
                  <a:moveTo>
                    <a:pt x="248086" y="313386"/>
                  </a:moveTo>
                  <a:cubicBezTo>
                    <a:pt x="222785" y="315737"/>
                    <a:pt x="198845" y="330582"/>
                    <a:pt x="188128" y="352677"/>
                  </a:cubicBezTo>
                  <a:cubicBezTo>
                    <a:pt x="173378" y="382598"/>
                    <a:pt x="187667" y="415740"/>
                    <a:pt x="221316" y="426327"/>
                  </a:cubicBezTo>
                  <a:cubicBezTo>
                    <a:pt x="256347" y="437835"/>
                    <a:pt x="297371" y="420343"/>
                    <a:pt x="311660" y="388122"/>
                  </a:cubicBezTo>
                  <a:cubicBezTo>
                    <a:pt x="325949" y="356820"/>
                    <a:pt x="307973" y="324138"/>
                    <a:pt x="273402" y="315392"/>
                  </a:cubicBezTo>
                  <a:cubicBezTo>
                    <a:pt x="265105" y="313206"/>
                    <a:pt x="256520" y="312602"/>
                    <a:pt x="248086" y="313386"/>
                  </a:cubicBezTo>
                  <a:close/>
                  <a:moveTo>
                    <a:pt x="250355" y="279948"/>
                  </a:moveTo>
                  <a:cubicBezTo>
                    <a:pt x="320418" y="273044"/>
                    <a:pt x="380801" y="304345"/>
                    <a:pt x="385411" y="350376"/>
                  </a:cubicBezTo>
                  <a:cubicBezTo>
                    <a:pt x="390020" y="396407"/>
                    <a:pt x="336551" y="439216"/>
                    <a:pt x="266488" y="446121"/>
                  </a:cubicBezTo>
                  <a:cubicBezTo>
                    <a:pt x="196425" y="453025"/>
                    <a:pt x="136042" y="421724"/>
                    <a:pt x="131432" y="375693"/>
                  </a:cubicBezTo>
                  <a:cubicBezTo>
                    <a:pt x="126823" y="329662"/>
                    <a:pt x="179831" y="286853"/>
                    <a:pt x="250355" y="279948"/>
                  </a:cubicBezTo>
                  <a:close/>
                  <a:moveTo>
                    <a:pt x="388651" y="187386"/>
                  </a:moveTo>
                  <a:cubicBezTo>
                    <a:pt x="381275" y="189228"/>
                    <a:pt x="376204" y="196594"/>
                    <a:pt x="378048" y="203961"/>
                  </a:cubicBezTo>
                  <a:cubicBezTo>
                    <a:pt x="379431" y="211328"/>
                    <a:pt x="386807" y="216392"/>
                    <a:pt x="394645" y="214550"/>
                  </a:cubicBezTo>
                  <a:cubicBezTo>
                    <a:pt x="403405" y="212709"/>
                    <a:pt x="413086" y="215471"/>
                    <a:pt x="420002" y="222838"/>
                  </a:cubicBezTo>
                  <a:cubicBezTo>
                    <a:pt x="426456" y="230204"/>
                    <a:pt x="428300" y="240333"/>
                    <a:pt x="425534" y="249081"/>
                  </a:cubicBezTo>
                  <a:cubicBezTo>
                    <a:pt x="423229" y="256448"/>
                    <a:pt x="426917" y="264275"/>
                    <a:pt x="434294" y="266577"/>
                  </a:cubicBezTo>
                  <a:cubicBezTo>
                    <a:pt x="441670" y="268879"/>
                    <a:pt x="449508" y="264735"/>
                    <a:pt x="451813" y="257368"/>
                  </a:cubicBezTo>
                  <a:cubicBezTo>
                    <a:pt x="457807" y="239412"/>
                    <a:pt x="454118" y="219154"/>
                    <a:pt x="440748" y="203961"/>
                  </a:cubicBezTo>
                  <a:cubicBezTo>
                    <a:pt x="426917" y="189228"/>
                    <a:pt x="407093" y="183703"/>
                    <a:pt x="388651" y="187386"/>
                  </a:cubicBezTo>
                  <a:close/>
                  <a:moveTo>
                    <a:pt x="266759" y="177078"/>
                  </a:moveTo>
                  <a:cubicBezTo>
                    <a:pt x="236828" y="176538"/>
                    <a:pt x="191790" y="200278"/>
                    <a:pt x="151680" y="240333"/>
                  </a:cubicBezTo>
                  <a:cubicBezTo>
                    <a:pt x="112031" y="279928"/>
                    <a:pt x="88518" y="322286"/>
                    <a:pt x="88518" y="358658"/>
                  </a:cubicBezTo>
                  <a:cubicBezTo>
                    <a:pt x="88518" y="428641"/>
                    <a:pt x="178420" y="471459"/>
                    <a:pt x="266478" y="471459"/>
                  </a:cubicBezTo>
                  <a:cubicBezTo>
                    <a:pt x="381736" y="471459"/>
                    <a:pt x="458268" y="404700"/>
                    <a:pt x="458268" y="351292"/>
                  </a:cubicBezTo>
                  <a:cubicBezTo>
                    <a:pt x="458268" y="319524"/>
                    <a:pt x="431067" y="301107"/>
                    <a:pt x="406632" y="293741"/>
                  </a:cubicBezTo>
                  <a:cubicBezTo>
                    <a:pt x="400638" y="291899"/>
                    <a:pt x="396950" y="290518"/>
                    <a:pt x="399716" y="282691"/>
                  </a:cubicBezTo>
                  <a:cubicBezTo>
                    <a:pt x="406632" y="265656"/>
                    <a:pt x="407554" y="251383"/>
                    <a:pt x="400177" y="240794"/>
                  </a:cubicBezTo>
                  <a:cubicBezTo>
                    <a:pt x="386346" y="220996"/>
                    <a:pt x="348542" y="222377"/>
                    <a:pt x="305665" y="240333"/>
                  </a:cubicBezTo>
                  <a:cubicBezTo>
                    <a:pt x="305665" y="240333"/>
                    <a:pt x="291834" y="246319"/>
                    <a:pt x="295523" y="235269"/>
                  </a:cubicBezTo>
                  <a:cubicBezTo>
                    <a:pt x="301977" y="214090"/>
                    <a:pt x="301055" y="196134"/>
                    <a:pt x="290912" y="186005"/>
                  </a:cubicBezTo>
                  <a:cubicBezTo>
                    <a:pt x="285034" y="180135"/>
                    <a:pt x="276736" y="177257"/>
                    <a:pt x="266759" y="177078"/>
                  </a:cubicBezTo>
                  <a:close/>
                  <a:moveTo>
                    <a:pt x="405364" y="128778"/>
                  </a:moveTo>
                  <a:cubicBezTo>
                    <a:pt x="395769" y="128339"/>
                    <a:pt x="386116" y="129144"/>
                    <a:pt x="376665" y="131216"/>
                  </a:cubicBezTo>
                  <a:cubicBezTo>
                    <a:pt x="367905" y="133058"/>
                    <a:pt x="362373" y="141806"/>
                    <a:pt x="364217" y="150554"/>
                  </a:cubicBezTo>
                  <a:cubicBezTo>
                    <a:pt x="366061" y="159301"/>
                    <a:pt x="374820" y="164826"/>
                    <a:pt x="383580" y="162985"/>
                  </a:cubicBezTo>
                  <a:cubicBezTo>
                    <a:pt x="410320" y="156999"/>
                    <a:pt x="439365" y="165287"/>
                    <a:pt x="459190" y="187386"/>
                  </a:cubicBezTo>
                  <a:cubicBezTo>
                    <a:pt x="479014" y="209486"/>
                    <a:pt x="484546" y="238952"/>
                    <a:pt x="475787" y="265195"/>
                  </a:cubicBezTo>
                  <a:cubicBezTo>
                    <a:pt x="473021" y="273943"/>
                    <a:pt x="477631" y="282691"/>
                    <a:pt x="486391" y="285453"/>
                  </a:cubicBezTo>
                  <a:cubicBezTo>
                    <a:pt x="494689" y="288216"/>
                    <a:pt x="503910" y="283612"/>
                    <a:pt x="506676" y="275324"/>
                  </a:cubicBezTo>
                  <a:cubicBezTo>
                    <a:pt x="518663" y="238492"/>
                    <a:pt x="511286" y="196594"/>
                    <a:pt x="483163" y="165747"/>
                  </a:cubicBezTo>
                  <a:cubicBezTo>
                    <a:pt x="462416" y="142612"/>
                    <a:pt x="434149" y="130094"/>
                    <a:pt x="405364" y="128778"/>
                  </a:cubicBezTo>
                  <a:close/>
                  <a:moveTo>
                    <a:pt x="300594" y="0"/>
                  </a:moveTo>
                  <a:cubicBezTo>
                    <a:pt x="466566" y="0"/>
                    <a:pt x="600727" y="134439"/>
                    <a:pt x="600727" y="300186"/>
                  </a:cubicBezTo>
                  <a:cubicBezTo>
                    <a:pt x="600727" y="465934"/>
                    <a:pt x="466566" y="599913"/>
                    <a:pt x="300594" y="599913"/>
                  </a:cubicBezTo>
                  <a:cubicBezTo>
                    <a:pt x="134622" y="599913"/>
                    <a:pt x="0" y="465934"/>
                    <a:pt x="0" y="300186"/>
                  </a:cubicBezTo>
                  <a:cubicBezTo>
                    <a:pt x="0" y="134439"/>
                    <a:pt x="134622" y="0"/>
                    <a:pt x="300594" y="0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6"/>
            <p:cNvSpPr/>
            <p:nvPr/>
          </p:nvSpPr>
          <p:spPr>
            <a:xfrm>
              <a:off x="11175683" y="6312401"/>
              <a:ext cx="231353" cy="231354"/>
            </a:xfrm>
            <a:custGeom>
              <a:avLst/>
              <a:gdLst/>
              <a:ahLst/>
              <a:cxnLst/>
              <a:rect l="l" t="t" r="r" b="b"/>
              <a:pathLst>
                <a:path w="10474" h="10474" extrusionOk="0">
                  <a:moveTo>
                    <a:pt x="7268" y="5233"/>
                  </a:moveTo>
                  <a:cubicBezTo>
                    <a:pt x="7140" y="5233"/>
                    <a:pt x="7029" y="5344"/>
                    <a:pt x="7029" y="5480"/>
                  </a:cubicBezTo>
                  <a:cubicBezTo>
                    <a:pt x="7029" y="5591"/>
                    <a:pt x="7140" y="5702"/>
                    <a:pt x="7268" y="5702"/>
                  </a:cubicBezTo>
                  <a:cubicBezTo>
                    <a:pt x="7438" y="5702"/>
                    <a:pt x="7566" y="5591"/>
                    <a:pt x="7566" y="5480"/>
                  </a:cubicBezTo>
                  <a:cubicBezTo>
                    <a:pt x="7566" y="5344"/>
                    <a:pt x="7438" y="5233"/>
                    <a:pt x="7268" y="5233"/>
                  </a:cubicBezTo>
                  <a:close/>
                  <a:moveTo>
                    <a:pt x="3454" y="3484"/>
                  </a:moveTo>
                  <a:cubicBezTo>
                    <a:pt x="3274" y="3484"/>
                    <a:pt x="3087" y="3594"/>
                    <a:pt x="3087" y="3782"/>
                  </a:cubicBezTo>
                  <a:cubicBezTo>
                    <a:pt x="3087" y="3961"/>
                    <a:pt x="3274" y="4081"/>
                    <a:pt x="3454" y="4081"/>
                  </a:cubicBezTo>
                  <a:cubicBezTo>
                    <a:pt x="3624" y="4081"/>
                    <a:pt x="3761" y="3961"/>
                    <a:pt x="3761" y="3782"/>
                  </a:cubicBezTo>
                  <a:cubicBezTo>
                    <a:pt x="3761" y="3594"/>
                    <a:pt x="3624" y="3484"/>
                    <a:pt x="3454" y="3484"/>
                  </a:cubicBezTo>
                  <a:close/>
                  <a:moveTo>
                    <a:pt x="7805" y="7400"/>
                  </a:moveTo>
                  <a:lnTo>
                    <a:pt x="7976" y="8014"/>
                  </a:lnTo>
                  <a:lnTo>
                    <a:pt x="7328" y="7648"/>
                  </a:lnTo>
                  <a:cubicBezTo>
                    <a:pt x="7080" y="7699"/>
                    <a:pt x="6841" y="7775"/>
                    <a:pt x="6594" y="7775"/>
                  </a:cubicBezTo>
                  <a:cubicBezTo>
                    <a:pt x="5450" y="7775"/>
                    <a:pt x="4546" y="6990"/>
                    <a:pt x="4546" y="6018"/>
                  </a:cubicBezTo>
                  <a:cubicBezTo>
                    <a:pt x="4546" y="5045"/>
                    <a:pt x="5450" y="4260"/>
                    <a:pt x="6594" y="4260"/>
                  </a:cubicBezTo>
                  <a:cubicBezTo>
                    <a:pt x="7677" y="4260"/>
                    <a:pt x="8650" y="5045"/>
                    <a:pt x="8650" y="6018"/>
                  </a:cubicBezTo>
                  <a:cubicBezTo>
                    <a:pt x="8650" y="6564"/>
                    <a:pt x="8283" y="7050"/>
                    <a:pt x="7805" y="7400"/>
                  </a:cubicBezTo>
                  <a:close/>
                  <a:moveTo>
                    <a:pt x="4247" y="6564"/>
                  </a:moveTo>
                  <a:cubicBezTo>
                    <a:pt x="3931" y="6564"/>
                    <a:pt x="3701" y="6513"/>
                    <a:pt x="3402" y="6427"/>
                  </a:cubicBezTo>
                  <a:lnTo>
                    <a:pt x="2541" y="6863"/>
                  </a:lnTo>
                  <a:lnTo>
                    <a:pt x="2788" y="6129"/>
                  </a:lnTo>
                  <a:cubicBezTo>
                    <a:pt x="2182" y="5702"/>
                    <a:pt x="1824" y="5165"/>
                    <a:pt x="1824" y="4507"/>
                  </a:cubicBezTo>
                  <a:cubicBezTo>
                    <a:pt x="1824" y="3347"/>
                    <a:pt x="2916" y="2460"/>
                    <a:pt x="4247" y="2460"/>
                  </a:cubicBezTo>
                  <a:cubicBezTo>
                    <a:pt x="5425" y="2460"/>
                    <a:pt x="6474" y="3159"/>
                    <a:pt x="6679" y="4149"/>
                  </a:cubicBezTo>
                  <a:cubicBezTo>
                    <a:pt x="6594" y="4132"/>
                    <a:pt x="6517" y="4124"/>
                    <a:pt x="6449" y="4124"/>
                  </a:cubicBezTo>
                  <a:cubicBezTo>
                    <a:pt x="5288" y="4124"/>
                    <a:pt x="4392" y="4994"/>
                    <a:pt x="4392" y="6043"/>
                  </a:cubicBezTo>
                  <a:cubicBezTo>
                    <a:pt x="4392" y="6223"/>
                    <a:pt x="4418" y="6385"/>
                    <a:pt x="4461" y="6555"/>
                  </a:cubicBezTo>
                  <a:cubicBezTo>
                    <a:pt x="4392" y="6564"/>
                    <a:pt x="4315" y="6564"/>
                    <a:pt x="4247" y="6564"/>
                  </a:cubicBezTo>
                  <a:close/>
                  <a:moveTo>
                    <a:pt x="5237" y="0"/>
                  </a:moveTo>
                  <a:cubicBezTo>
                    <a:pt x="2345" y="0"/>
                    <a:pt x="0" y="2345"/>
                    <a:pt x="0" y="5237"/>
                  </a:cubicBezTo>
                  <a:cubicBezTo>
                    <a:pt x="0" y="8129"/>
                    <a:pt x="2345" y="10474"/>
                    <a:pt x="5237" y="10474"/>
                  </a:cubicBezTo>
                  <a:cubicBezTo>
                    <a:pt x="8129" y="10474"/>
                    <a:pt x="10474" y="8129"/>
                    <a:pt x="10474" y="5237"/>
                  </a:cubicBezTo>
                  <a:cubicBezTo>
                    <a:pt x="10474" y="2345"/>
                    <a:pt x="8129" y="0"/>
                    <a:pt x="5237" y="0"/>
                  </a:cubicBezTo>
                  <a:close/>
                  <a:moveTo>
                    <a:pt x="5143" y="4081"/>
                  </a:moveTo>
                  <a:cubicBezTo>
                    <a:pt x="5331" y="4081"/>
                    <a:pt x="5450" y="3961"/>
                    <a:pt x="5450" y="3782"/>
                  </a:cubicBezTo>
                  <a:cubicBezTo>
                    <a:pt x="5450" y="3594"/>
                    <a:pt x="5331" y="3484"/>
                    <a:pt x="5143" y="3484"/>
                  </a:cubicBezTo>
                  <a:cubicBezTo>
                    <a:pt x="4964" y="3484"/>
                    <a:pt x="4793" y="3594"/>
                    <a:pt x="4793" y="3782"/>
                  </a:cubicBezTo>
                  <a:cubicBezTo>
                    <a:pt x="4793" y="3961"/>
                    <a:pt x="4964" y="4081"/>
                    <a:pt x="5143" y="4081"/>
                  </a:cubicBezTo>
                  <a:close/>
                  <a:moveTo>
                    <a:pt x="5928" y="5233"/>
                  </a:moveTo>
                  <a:cubicBezTo>
                    <a:pt x="5809" y="5233"/>
                    <a:pt x="5689" y="5344"/>
                    <a:pt x="5689" y="5480"/>
                  </a:cubicBezTo>
                  <a:cubicBezTo>
                    <a:pt x="5689" y="5591"/>
                    <a:pt x="5809" y="5702"/>
                    <a:pt x="5928" y="5702"/>
                  </a:cubicBezTo>
                  <a:cubicBezTo>
                    <a:pt x="6107" y="5702"/>
                    <a:pt x="6235" y="5591"/>
                    <a:pt x="6235" y="5480"/>
                  </a:cubicBezTo>
                  <a:cubicBezTo>
                    <a:pt x="6235" y="5344"/>
                    <a:pt x="6107" y="5233"/>
                    <a:pt x="5928" y="5233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5815865" y="6284866"/>
            <a:ext cx="560269" cy="213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lvl="1" indent="0" algn="ct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lvl="2" indent="0" algn="ct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lvl="3" indent="0" algn="ct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lvl="4" indent="0" algn="ct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lvl="5" indent="0" algn="ct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lvl="6" indent="0" algn="ct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lvl="7" indent="0" algn="ct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lvl="8" indent="0" algn="ct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876300" y="-5"/>
            <a:ext cx="10642600" cy="1028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 sz="3200" b="1">
                <a:solidFill>
                  <a:srgbClr val="3F3F3F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 rot="-5400000">
            <a:off x="-487546" y="4252130"/>
            <a:ext cx="1447294" cy="472203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/>
          <p:nvPr/>
        </p:nvSpPr>
        <p:spPr>
          <a:xfrm>
            <a:off x="0" y="5674125"/>
            <a:ext cx="472203" cy="45997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6"/>
          <p:cNvSpPr/>
          <p:nvPr/>
        </p:nvSpPr>
        <p:spPr>
          <a:xfrm rot="-5400000">
            <a:off x="143379" y="5781815"/>
            <a:ext cx="193710" cy="240754"/>
          </a:xfrm>
          <a:prstGeom prst="chevron">
            <a:avLst>
              <a:gd name="adj" fmla="val 5759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6"/>
          <p:cNvSpPr/>
          <p:nvPr/>
        </p:nvSpPr>
        <p:spPr>
          <a:xfrm>
            <a:off x="704850" y="6253500"/>
            <a:ext cx="3949700" cy="275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Lato"/>
              <a:buNone/>
            </a:pPr>
            <a:r>
              <a:rPr lang="en-US" sz="1100" b="1" i="0">
                <a:solidFill>
                  <a:srgbClr val="7F7F7F"/>
                </a:solidFill>
                <a:latin typeface="Lato"/>
                <a:ea typeface="Lato"/>
                <a:cs typeface="Lato"/>
                <a:sym typeface="Lato"/>
              </a:rPr>
              <a:t>City University of Hong Kong </a:t>
            </a:r>
            <a:r>
              <a:rPr lang="en-US" sz="1100" b="0" i="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|  </a:t>
            </a:r>
            <a:r>
              <a:rPr lang="en-US" sz="1100" b="0" i="0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rPr>
              <a:t>www.cityu.edu.hk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结尾">
  <p:cSld name="结尾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 rotWithShape="1">
          <a:blip r:embed="rId2">
            <a:alphaModFix/>
          </a:blip>
          <a:srcRect t="15620"/>
          <a:stretch/>
        </p:blipFill>
        <p:spPr>
          <a:xfrm>
            <a:off x="541" y="-2977"/>
            <a:ext cx="12191457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7"/>
          <p:cNvSpPr/>
          <p:nvPr/>
        </p:nvSpPr>
        <p:spPr>
          <a:xfrm>
            <a:off x="-1" y="-2"/>
            <a:ext cx="12192000" cy="6858001"/>
          </a:xfrm>
          <a:prstGeom prst="rect">
            <a:avLst/>
          </a:prstGeom>
          <a:solidFill>
            <a:srgbClr val="A92D61">
              <a:alpha val="9176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7"/>
          <p:cNvSpPr/>
          <p:nvPr/>
        </p:nvSpPr>
        <p:spPr>
          <a:xfrm>
            <a:off x="-1" y="5839362"/>
            <a:ext cx="9163319" cy="1015663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958232" y="2523291"/>
            <a:ext cx="8776487" cy="933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2"/>
          </p:nvPr>
        </p:nvSpPr>
        <p:spPr>
          <a:xfrm>
            <a:off x="958232" y="3699989"/>
            <a:ext cx="5178151" cy="311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1600"/>
              <a:buNone/>
              <a:defRPr sz="1600" b="0">
                <a:solidFill>
                  <a:srgbClr val="F2F2F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3"/>
          </p:nvPr>
        </p:nvSpPr>
        <p:spPr>
          <a:xfrm>
            <a:off x="958232" y="4053213"/>
            <a:ext cx="5178151" cy="3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2F2F2"/>
              </a:buClr>
              <a:buSzPts val="1600"/>
              <a:buNone/>
              <a:defRPr sz="1600" b="0">
                <a:solidFill>
                  <a:srgbClr val="F2F2F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/>
          <p:nvPr/>
        </p:nvSpPr>
        <p:spPr>
          <a:xfrm>
            <a:off x="278895" y="6196300"/>
            <a:ext cx="2949746" cy="514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rPr>
              <a:t>City University of Hong Kong</a:t>
            </a:r>
            <a:endParaRPr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rgbClr val="D8D8D8"/>
                </a:solidFill>
                <a:latin typeface="Lato"/>
                <a:ea typeface="Lato"/>
                <a:cs typeface="Lato"/>
                <a:sym typeface="Lato"/>
              </a:rPr>
              <a:t>Tat Chee Avenue, Kowloon, Hong Kong</a:t>
            </a: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10049690" y="426081"/>
            <a:ext cx="1412237" cy="852093"/>
            <a:chOff x="10049690" y="426081"/>
            <a:chExt cx="1412237" cy="852093"/>
          </a:xfrm>
        </p:grpSpPr>
        <p:grpSp>
          <p:nvGrpSpPr>
            <p:cNvPr id="79" name="Google Shape;79;p17"/>
            <p:cNvGrpSpPr/>
            <p:nvPr/>
          </p:nvGrpSpPr>
          <p:grpSpPr>
            <a:xfrm>
              <a:off x="10049690" y="426081"/>
              <a:ext cx="1412237" cy="852093"/>
              <a:chOff x="10164588" y="462340"/>
              <a:chExt cx="1332307" cy="803866"/>
            </a:xfrm>
          </p:grpSpPr>
          <p:grpSp>
            <p:nvGrpSpPr>
              <p:cNvPr id="80" name="Google Shape;80;p17"/>
              <p:cNvGrpSpPr/>
              <p:nvPr/>
            </p:nvGrpSpPr>
            <p:grpSpPr>
              <a:xfrm>
                <a:off x="10164588" y="462340"/>
                <a:ext cx="1332307" cy="803866"/>
                <a:chOff x="11006452" y="455658"/>
                <a:chExt cx="1332307" cy="803866"/>
              </a:xfrm>
            </p:grpSpPr>
            <p:sp>
              <p:nvSpPr>
                <p:cNvPr id="81" name="Google Shape;81;p17"/>
                <p:cNvSpPr/>
                <p:nvPr/>
              </p:nvSpPr>
              <p:spPr>
                <a:xfrm>
                  <a:off x="11332306" y="455658"/>
                  <a:ext cx="1006453" cy="624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078" h="619175" extrusionOk="0">
                      <a:moveTo>
                        <a:pt x="846469" y="618870"/>
                      </a:moveTo>
                      <a:lnTo>
                        <a:pt x="846665" y="618912"/>
                      </a:lnTo>
                      <a:lnTo>
                        <a:pt x="846630" y="619106"/>
                      </a:lnTo>
                      <a:lnTo>
                        <a:pt x="846379" y="619175"/>
                      </a:lnTo>
                      <a:close/>
                      <a:moveTo>
                        <a:pt x="849309" y="609189"/>
                      </a:moveTo>
                      <a:lnTo>
                        <a:pt x="847497" y="619092"/>
                      </a:lnTo>
                      <a:lnTo>
                        <a:pt x="846665" y="618912"/>
                      </a:lnTo>
                      <a:lnTo>
                        <a:pt x="847011" y="617021"/>
                      </a:lnTo>
                      <a:close/>
                      <a:moveTo>
                        <a:pt x="960453" y="1630"/>
                      </a:moveTo>
                      <a:lnTo>
                        <a:pt x="997078" y="105487"/>
                      </a:lnTo>
                      <a:lnTo>
                        <a:pt x="849309" y="609189"/>
                      </a:lnTo>
                      <a:close/>
                      <a:moveTo>
                        <a:pt x="959844" y="233"/>
                      </a:moveTo>
                      <a:lnTo>
                        <a:pt x="847011" y="617021"/>
                      </a:lnTo>
                      <a:lnTo>
                        <a:pt x="846469" y="618870"/>
                      </a:lnTo>
                      <a:lnTo>
                        <a:pt x="0" y="435848"/>
                      </a:lnTo>
                      <a:lnTo>
                        <a:pt x="173062" y="202332"/>
                      </a:lnTo>
                      <a:close/>
                      <a:moveTo>
                        <a:pt x="959884" y="16"/>
                      </a:moveTo>
                      <a:lnTo>
                        <a:pt x="959951" y="206"/>
                      </a:lnTo>
                      <a:lnTo>
                        <a:pt x="959844" y="233"/>
                      </a:lnTo>
                      <a:close/>
                      <a:moveTo>
                        <a:pt x="960751" y="0"/>
                      </a:moveTo>
                      <a:lnTo>
                        <a:pt x="960453" y="1630"/>
                      </a:lnTo>
                      <a:lnTo>
                        <a:pt x="959951" y="20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2700" cap="flat" cmpd="sng">
                  <a:solidFill>
                    <a:schemeClr val="accent2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1">
                    <a:solidFill>
                      <a:schemeClr val="lt1"/>
                    </a:solidFill>
                    <a:latin typeface="Lato"/>
                    <a:ea typeface="Lato"/>
                    <a:cs typeface="Lato"/>
                    <a:sym typeface="Lato"/>
                  </a:endParaRPr>
                </a:p>
              </p:txBody>
            </p:sp>
            <p:sp>
              <p:nvSpPr>
                <p:cNvPr id="82" name="Google Shape;82;p17"/>
                <p:cNvSpPr txBox="1"/>
                <p:nvPr/>
              </p:nvSpPr>
              <p:spPr>
                <a:xfrm>
                  <a:off x="11006452" y="978185"/>
                  <a:ext cx="824842" cy="20005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just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700">
                      <a:solidFill>
                        <a:schemeClr val="lt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香港城市大學</a:t>
                  </a:r>
                  <a:endParaRPr/>
                </a:p>
              </p:txBody>
            </p:sp>
            <p:sp>
              <p:nvSpPr>
                <p:cNvPr id="83" name="Google Shape;83;p17"/>
                <p:cNvSpPr/>
                <p:nvPr/>
              </p:nvSpPr>
              <p:spPr>
                <a:xfrm>
                  <a:off x="11006452" y="1074858"/>
                  <a:ext cx="1181734" cy="18466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sp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600" b="0" i="0">
                      <a:solidFill>
                        <a:schemeClr val="lt1"/>
                      </a:solidFill>
                      <a:latin typeface="Lato Light"/>
                      <a:ea typeface="Lato Light"/>
                      <a:cs typeface="Lato Light"/>
                      <a:sym typeface="Lato Light"/>
                    </a:rPr>
                    <a:t>City University of Hong Kong </a:t>
                  </a:r>
                  <a:endParaRPr sz="600" b="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  <a:sym typeface="Lato Light"/>
                  </a:endParaRPr>
                </a:p>
              </p:txBody>
            </p:sp>
          </p:grpSp>
          <p:sp>
            <p:nvSpPr>
              <p:cNvPr id="84" name="Google Shape;84;p17"/>
              <p:cNvSpPr/>
              <p:nvPr/>
            </p:nvSpPr>
            <p:spPr>
              <a:xfrm>
                <a:off x="10670212" y="608306"/>
                <a:ext cx="732245" cy="1684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500" b="1" i="1">
                    <a:solidFill>
                      <a:schemeClr val="accent2"/>
                    </a:solidFill>
                    <a:latin typeface="Arial"/>
                    <a:ea typeface="Arial"/>
                    <a:cs typeface="Arial"/>
                    <a:sym typeface="Arial"/>
                  </a:rPr>
                  <a:t>第二届高校模板大赛</a:t>
                </a:r>
                <a:endParaRPr sz="500" b="1" i="1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5" name="Google Shape;85;p17"/>
            <p:cNvSpPr/>
            <p:nvPr/>
          </p:nvSpPr>
          <p:spPr>
            <a:xfrm>
              <a:off x="10553302" y="672110"/>
              <a:ext cx="683200" cy="3576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i="1">
                  <a:solidFill>
                    <a:schemeClr val="accent2"/>
                  </a:solidFill>
                  <a:latin typeface="Lato Black"/>
                  <a:ea typeface="Lato Black"/>
                  <a:cs typeface="Lato Black"/>
                  <a:sym typeface="Lato Black"/>
                </a:rPr>
                <a:t>CityU</a:t>
              </a:r>
              <a:endParaRPr sz="1600" b="1" i="1">
                <a:solidFill>
                  <a:schemeClr val="accent2"/>
                </a:solidFill>
                <a:latin typeface="Lato Black"/>
                <a:ea typeface="Lato Black"/>
                <a:cs typeface="Lato Black"/>
                <a:sym typeface="Lato Black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说明">
  <p:cSld name="1_说明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2">
            <a:alphaModFix/>
          </a:blip>
          <a:srcRect t="13571" b="4237"/>
          <a:stretch/>
        </p:blipFill>
        <p:spPr>
          <a:xfrm>
            <a:off x="244946" y="222941"/>
            <a:ext cx="11702106" cy="6412117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/>
          <p:nvPr/>
        </p:nvSpPr>
        <p:spPr>
          <a:xfrm>
            <a:off x="244946" y="222941"/>
            <a:ext cx="11702107" cy="6412117"/>
          </a:xfrm>
          <a:prstGeom prst="rect">
            <a:avLst/>
          </a:prstGeom>
          <a:solidFill>
            <a:schemeClr val="lt2">
              <a:alpha val="91764"/>
            </a:schemeClr>
          </a:solidFill>
          <a:ln>
            <a:noFill/>
          </a:ln>
          <a:effectLst>
            <a:outerShdw blurRad="177800" dist="38100" dir="5400000" algn="t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说明">
  <p:cSld name="说明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9"/>
          <p:cNvSpPr/>
          <p:nvPr/>
        </p:nvSpPr>
        <p:spPr>
          <a:xfrm>
            <a:off x="244946" y="222941"/>
            <a:ext cx="11702107" cy="6412117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77800" dist="38100" dir="5400000" algn="t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876300" y="-5"/>
            <a:ext cx="10642600" cy="1028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1">
                <a:solidFill>
                  <a:srgbClr val="3F3F3F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首页">
  <p:cSld name="首页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自定义版式">
  <p:cSld name="1_自定义版式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anx27/Pointnet_Pointnet2_pytorch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>
            <a:spLocks noGrp="1"/>
          </p:cNvSpPr>
          <p:nvPr>
            <p:ph type="body" idx="1"/>
          </p:nvPr>
        </p:nvSpPr>
        <p:spPr>
          <a:xfrm>
            <a:off x="1672129" y="1983842"/>
            <a:ext cx="8509188" cy="1846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 sz="4400" b="1" dirty="0">
                <a:latin typeface="Times New Roman"/>
                <a:ea typeface="Times New Roman"/>
                <a:cs typeface="Times New Roman"/>
                <a:sym typeface="Times New Roman"/>
              </a:rPr>
              <a:t>3D Point Cloud C</a:t>
            </a:r>
            <a:r>
              <a:rPr lang="en-US" sz="4400" b="1" dirty="0"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lassificatio</a:t>
            </a:r>
            <a:r>
              <a:rPr lang="en-US" sz="4400" b="1" dirty="0"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</a:p>
        </p:txBody>
      </p:sp>
      <p:sp>
        <p:nvSpPr>
          <p:cNvPr id="102" name="Google Shape;102;p1"/>
          <p:cNvSpPr txBox="1">
            <a:spLocks noGrp="1"/>
          </p:cNvSpPr>
          <p:nvPr>
            <p:ph type="body" idx="3"/>
          </p:nvPr>
        </p:nvSpPr>
        <p:spPr>
          <a:xfrm>
            <a:off x="2397305" y="3721945"/>
            <a:ext cx="3063592" cy="785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1800" b="1" dirty="0">
                <a:latin typeface="Times New Roman"/>
                <a:ea typeface="Times New Roman"/>
                <a:cs typeface="Times New Roman"/>
                <a:sym typeface="Times New Roman"/>
              </a:rPr>
              <a:t>Students: HUANG Jianhua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"/>
          <p:cNvSpPr txBox="1">
            <a:spLocks noGrp="1"/>
          </p:cNvSpPr>
          <p:nvPr>
            <p:ph type="sldNum" idx="12"/>
          </p:nvPr>
        </p:nvSpPr>
        <p:spPr>
          <a:xfrm>
            <a:off x="6192383" y="6284866"/>
            <a:ext cx="560269" cy="213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0642600" cy="816633"/>
          </a:xfrm>
        </p:spPr>
        <p:txBody>
          <a:bodyPr/>
          <a:lstStyle/>
          <a:p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altLang="zh-CN" sz="3200" b="1" dirty="0" err="1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Classification Network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75EA2B4-5A19-4BD4-77D7-38098228E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07" y="1824712"/>
            <a:ext cx="11257786" cy="3803663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D6F99EC-4EDB-0D34-A8C4-92B0D4230593}"/>
              </a:ext>
            </a:extLst>
          </p:cNvPr>
          <p:cNvSpPr/>
          <p:nvPr/>
        </p:nvSpPr>
        <p:spPr>
          <a:xfrm>
            <a:off x="1173192" y="1824712"/>
            <a:ext cx="7412966" cy="2233949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D708313-82B1-67A2-C932-859EBC1C4BBE}"/>
              </a:ext>
            </a:extLst>
          </p:cNvPr>
          <p:cNvSpPr txBox="1"/>
          <p:nvPr/>
        </p:nvSpPr>
        <p:spPr>
          <a:xfrm>
            <a:off x="1487167" y="1487032"/>
            <a:ext cx="4762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solidFill>
                  <a:schemeClr val="accent3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Use Multi-layer Perceptron(MLP) to </a:t>
            </a:r>
          </a:p>
          <a:p>
            <a:r>
              <a:rPr lang="en-US" altLang="zh-CN" sz="1800" dirty="0">
                <a:solidFill>
                  <a:schemeClr val="accent3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increase the dimension of the feature vector.</a:t>
            </a:r>
            <a:endParaRPr lang="zh-CN" altLang="en-US" sz="1800" dirty="0">
              <a:solidFill>
                <a:schemeClr val="accent3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BD181D9-9C4B-A8FF-212E-65226430833A}"/>
              </a:ext>
            </a:extLst>
          </p:cNvPr>
          <p:cNvSpPr/>
          <p:nvPr/>
        </p:nvSpPr>
        <p:spPr>
          <a:xfrm>
            <a:off x="8699500" y="1810197"/>
            <a:ext cx="1720850" cy="2233949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CC8607C-F222-C281-D125-92FE52BD74E7}"/>
              </a:ext>
            </a:extLst>
          </p:cNvPr>
          <p:cNvSpPr txBox="1"/>
          <p:nvPr/>
        </p:nvSpPr>
        <p:spPr>
          <a:xfrm>
            <a:off x="7143069" y="1402619"/>
            <a:ext cx="4334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solidFill>
                  <a:srgbClr val="0070C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sz="1800" dirty="0">
                <a:solidFill>
                  <a:srgbClr val="0070C0"/>
                </a:solidFill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ggregates point features by max pooling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C2DB79E-46D6-E1AD-04A6-B83E0576919F}"/>
              </a:ext>
            </a:extLst>
          </p:cNvPr>
          <p:cNvSpPr/>
          <p:nvPr/>
        </p:nvSpPr>
        <p:spPr>
          <a:xfrm>
            <a:off x="10454653" y="1786466"/>
            <a:ext cx="1337149" cy="2272195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B73D59B-FCC3-6C23-C425-2FA7154AA1B5}"/>
              </a:ext>
            </a:extLst>
          </p:cNvPr>
          <p:cNvSpPr txBox="1"/>
          <p:nvPr/>
        </p:nvSpPr>
        <p:spPr>
          <a:xfrm>
            <a:off x="9089129" y="4202240"/>
            <a:ext cx="3106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>
                <a:solidFill>
                  <a:srgbClr val="7030A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D</a:t>
            </a:r>
            <a:r>
              <a:rPr lang="en-US" altLang="zh-CN" sz="1800" dirty="0">
                <a:solidFill>
                  <a:srgbClr val="7030A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imensionality reduction to K</a:t>
            </a:r>
            <a:endParaRPr lang="zh-CN" altLang="en-US" sz="1800" dirty="0">
              <a:solidFill>
                <a:srgbClr val="7030A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8698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"/>
          <p:cNvSpPr txBox="1"/>
          <p:nvPr/>
        </p:nvSpPr>
        <p:spPr>
          <a:xfrm>
            <a:off x="57150" y="2453500"/>
            <a:ext cx="3958492" cy="3402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900"/>
              <a:buFont typeface="Arial"/>
              <a:buNone/>
            </a:pPr>
            <a:r>
              <a:rPr lang="en-US" sz="19900" b="1" dirty="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03</a:t>
            </a:r>
            <a:endParaRPr sz="19900" b="1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98" name="Google Shape;198;p9"/>
          <p:cNvSpPr txBox="1">
            <a:spLocks noGrp="1"/>
          </p:cNvSpPr>
          <p:nvPr>
            <p:ph type="body" idx="1"/>
          </p:nvPr>
        </p:nvSpPr>
        <p:spPr>
          <a:xfrm>
            <a:off x="4015642" y="3580989"/>
            <a:ext cx="7107258" cy="80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From </a:t>
            </a:r>
            <a:r>
              <a:rPr lang="en-US" dirty="0" err="1"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 to </a:t>
            </a:r>
            <a:r>
              <a:rPr lang="en-US" dirty="0" err="1"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++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0642600" cy="816633"/>
          </a:xfrm>
        </p:spPr>
        <p:txBody>
          <a:bodyPr/>
          <a:lstStyle/>
          <a:p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</a:t>
            </a:r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From </a:t>
            </a:r>
            <a:r>
              <a:rPr lang="en-US" altLang="zh-CN" dirty="0" err="1"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 to </a:t>
            </a:r>
            <a:r>
              <a:rPr lang="en-US" altLang="zh-CN" dirty="0" err="1"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++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F54625F-D156-5C9E-0D8C-760784D75428}"/>
              </a:ext>
            </a:extLst>
          </p:cNvPr>
          <p:cNvSpPr txBox="1"/>
          <p:nvPr/>
        </p:nvSpPr>
        <p:spPr>
          <a:xfrm>
            <a:off x="833887" y="1400194"/>
            <a:ext cx="331829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Limitations of </a:t>
            </a:r>
            <a:r>
              <a:rPr lang="en-US" altLang="zh-CN" sz="2000" b="1" dirty="0" err="1">
                <a:latin typeface="等线" panose="02010600030101010101" pitchFamily="2" charset="-122"/>
                <a:ea typeface="等线" panose="02010600030101010101" pitchFamily="2" charset="-122"/>
              </a:rPr>
              <a:t>PointNet</a:t>
            </a:r>
            <a:endParaRPr lang="zh-CN" altLang="en-US" sz="2000" b="1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A4E4781-2F03-D244-27F2-C14FA4E80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674" y="2350572"/>
            <a:ext cx="3318294" cy="290717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3C4B38D-4D78-FC92-5636-6A2025512F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3436" y="2350572"/>
            <a:ext cx="3649932" cy="290718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B6A40D1D-1F3C-5AD8-5C5A-ECADE4B10445}"/>
              </a:ext>
            </a:extLst>
          </p:cNvPr>
          <p:cNvSpPr txBox="1"/>
          <p:nvPr/>
        </p:nvSpPr>
        <p:spPr>
          <a:xfrm>
            <a:off x="4931917" y="5578142"/>
            <a:ext cx="52908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Pointnet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++ is mainly aimed at improving this.</a:t>
            </a:r>
            <a:endParaRPr lang="zh-CN" altLang="en-US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1392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0642600" cy="816633"/>
          </a:xfrm>
        </p:spPr>
        <p:txBody>
          <a:bodyPr/>
          <a:lstStyle/>
          <a:p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</a:t>
            </a:r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From </a:t>
            </a:r>
            <a:r>
              <a:rPr lang="en-US" altLang="zh-CN" dirty="0" err="1"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 to </a:t>
            </a:r>
            <a:r>
              <a:rPr lang="en-US" altLang="zh-CN" dirty="0" err="1"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++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F54625F-D156-5C9E-0D8C-760784D75428}"/>
              </a:ext>
            </a:extLst>
          </p:cNvPr>
          <p:cNvSpPr txBox="1"/>
          <p:nvPr/>
        </p:nvSpPr>
        <p:spPr>
          <a:xfrm>
            <a:off x="1132627" y="2189669"/>
            <a:ext cx="8377345" cy="2046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Basic idea of </a:t>
            </a:r>
            <a:r>
              <a:rPr lang="en-US" altLang="zh-CN" sz="2000" b="1" dirty="0" err="1">
                <a:latin typeface="等线" panose="02010600030101010101" pitchFamily="2" charset="-122"/>
                <a:ea typeface="等线" panose="02010600030101010101" pitchFamily="2" charset="-122"/>
              </a:rPr>
              <a:t>PointNet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++: Recursively apply </a:t>
            </a:r>
            <a:r>
              <a:rPr lang="en-US" altLang="zh-CN" sz="2000" b="1" dirty="0" err="1">
                <a:latin typeface="等线" panose="02010600030101010101" pitchFamily="2" charset="-122"/>
                <a:ea typeface="等线" panose="02010600030101010101" pitchFamily="2" charset="-122"/>
              </a:rPr>
              <a:t>PointNet</a:t>
            </a:r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 at local regions.</a:t>
            </a:r>
          </a:p>
          <a:p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342900" lvl="2" indent="-3429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Hierarchical feature learning</a:t>
            </a:r>
          </a:p>
          <a:p>
            <a:pPr marL="342900" lvl="2" indent="-3429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Translation invariant</a:t>
            </a:r>
          </a:p>
          <a:p>
            <a:pPr marL="342900" lvl="2" indent="-3429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Permutation invariant</a:t>
            </a:r>
            <a:endParaRPr lang="zh-CN" altLang="en-US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709D51A-36EF-C387-C43C-1CE870755929}"/>
              </a:ext>
            </a:extLst>
          </p:cNvPr>
          <p:cNvSpPr/>
          <p:nvPr/>
        </p:nvSpPr>
        <p:spPr>
          <a:xfrm>
            <a:off x="9791700" y="5854700"/>
            <a:ext cx="2108200" cy="100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248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0642600" cy="816633"/>
          </a:xfrm>
        </p:spPr>
        <p:txBody>
          <a:bodyPr/>
          <a:lstStyle/>
          <a:p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</a:t>
            </a:r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From </a:t>
            </a:r>
            <a:r>
              <a:rPr lang="en-US" altLang="zh-CN" dirty="0" err="1"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 to </a:t>
            </a:r>
            <a:r>
              <a:rPr lang="en-US" altLang="zh-CN" dirty="0" err="1"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++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709D51A-36EF-C387-C43C-1CE870755929}"/>
              </a:ext>
            </a:extLst>
          </p:cNvPr>
          <p:cNvSpPr/>
          <p:nvPr/>
        </p:nvSpPr>
        <p:spPr>
          <a:xfrm>
            <a:off x="9740900" y="5854700"/>
            <a:ext cx="2108200" cy="1003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4965A44-AB49-6838-B44A-D64F71279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76" y="1111988"/>
            <a:ext cx="10106466" cy="398041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946A183-5627-3ABF-35F6-2768787AB247}"/>
              </a:ext>
            </a:extLst>
          </p:cNvPr>
          <p:cNvSpPr txBox="1"/>
          <p:nvPr/>
        </p:nvSpPr>
        <p:spPr>
          <a:xfrm>
            <a:off x="704850" y="5806349"/>
            <a:ext cx="1044304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i="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Sampling</a:t>
            </a:r>
            <a:r>
              <a:rPr lang="zh-CN" altLang="en-US" sz="1600" dirty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1600" dirty="0">
                <a:latin typeface="等线" panose="02010600030101010101" pitchFamily="2" charset="-122"/>
                <a:ea typeface="等线" panose="02010600030101010101" pitchFamily="2" charset="-122"/>
              </a:rPr>
              <a:t>&amp;</a:t>
            </a:r>
            <a:r>
              <a:rPr lang="zh-CN" altLang="en-US" sz="1600" dirty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sz="1600" b="0" i="0" dirty="0"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Grouping,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 that is, how to determine the center point of each local area and the size of each area.</a:t>
            </a:r>
            <a:endParaRPr lang="zh-CN" altLang="en-US" sz="16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886701E-7895-C02E-326C-AFBDD3D6AD8D}"/>
              </a:ext>
            </a:extLst>
          </p:cNvPr>
          <p:cNvSpPr txBox="1"/>
          <p:nvPr/>
        </p:nvSpPr>
        <p:spPr>
          <a:xfrm>
            <a:off x="704850" y="5115187"/>
            <a:ext cx="73025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</a:rPr>
              <a:t>Set Abstraction</a:t>
            </a:r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</a:rPr>
              <a:t>: farthest point sampling + grouping + </a:t>
            </a:r>
            <a:r>
              <a:rPr lang="en-US" altLang="zh-CN" sz="2000" dirty="0" err="1">
                <a:latin typeface="等线" panose="02010600030101010101" pitchFamily="2" charset="-122"/>
                <a:ea typeface="等线" panose="02010600030101010101" pitchFamily="2" charset="-122"/>
              </a:rPr>
              <a:t>pointnet</a:t>
            </a:r>
            <a:endParaRPr lang="zh-CN" altLang="en-US" sz="20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BFA2F45-BAEC-657F-C029-2BA0A4066EAE}"/>
              </a:ext>
            </a:extLst>
          </p:cNvPr>
          <p:cNvSpPr/>
          <p:nvPr/>
        </p:nvSpPr>
        <p:spPr>
          <a:xfrm>
            <a:off x="212021" y="6270300"/>
            <a:ext cx="3604066" cy="58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9403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"/>
          <p:cNvSpPr txBox="1"/>
          <p:nvPr/>
        </p:nvSpPr>
        <p:spPr>
          <a:xfrm>
            <a:off x="615950" y="2459850"/>
            <a:ext cx="3958492" cy="3402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900"/>
              <a:buFont typeface="Arial"/>
              <a:buNone/>
            </a:pPr>
            <a:r>
              <a:rPr lang="en-US" sz="19900" b="1" dirty="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04</a:t>
            </a:r>
            <a:endParaRPr sz="19900" b="1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98" name="Google Shape;198;p9"/>
          <p:cNvSpPr txBox="1">
            <a:spLocks noGrp="1"/>
          </p:cNvSpPr>
          <p:nvPr>
            <p:ph type="body" idx="1"/>
          </p:nvPr>
        </p:nvSpPr>
        <p:spPr>
          <a:xfrm>
            <a:off x="5097994" y="3608786"/>
            <a:ext cx="1996011" cy="80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1384957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0642600" cy="816633"/>
          </a:xfrm>
        </p:spPr>
        <p:txBody>
          <a:bodyPr/>
          <a:lstStyle/>
          <a:p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Result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DBFE850-6BE3-5C39-73A6-84F15CF1E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249" y="2969012"/>
            <a:ext cx="5809253" cy="151389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0ABC4F4-62D5-6E2D-E2F0-AC4AA38D7704}"/>
              </a:ext>
            </a:extLst>
          </p:cNvPr>
          <p:cNvSpPr txBox="1"/>
          <p:nvPr/>
        </p:nvSpPr>
        <p:spPr>
          <a:xfrm>
            <a:off x="1197192" y="4880826"/>
            <a:ext cx="87689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The classification result of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++ is a little better than that of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because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++ has made improvements on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.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EEDFF19-45EA-976A-B73F-B959EB1D99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7249" y="1269288"/>
            <a:ext cx="5809251" cy="164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090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1"/>
          <p:cNvSpPr txBox="1">
            <a:spLocks noGrp="1"/>
          </p:cNvSpPr>
          <p:nvPr>
            <p:ph type="body" idx="1"/>
          </p:nvPr>
        </p:nvSpPr>
        <p:spPr>
          <a:xfrm>
            <a:off x="2268582" y="2679313"/>
            <a:ext cx="7654835" cy="933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Thanks for your attention!</a:t>
            </a:r>
            <a:endParaRPr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"/>
          <p:cNvSpPr txBox="1"/>
          <p:nvPr/>
        </p:nvSpPr>
        <p:spPr>
          <a:xfrm>
            <a:off x="399460" y="2659909"/>
            <a:ext cx="4464584" cy="1005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E165F"/>
              </a:buClr>
              <a:buSzPts val="8000"/>
              <a:buFont typeface="Arial"/>
              <a:buNone/>
            </a:pPr>
            <a:r>
              <a:rPr lang="en-US" sz="8000" b="1" dirty="0">
                <a:solidFill>
                  <a:srgbClr val="BE165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Content</a:t>
            </a:r>
            <a:endParaRPr sz="8000" b="1" dirty="0">
              <a:solidFill>
                <a:srgbClr val="BE165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09" name="Google Shape;109;p2"/>
          <p:cNvGrpSpPr/>
          <p:nvPr/>
        </p:nvGrpSpPr>
        <p:grpSpPr>
          <a:xfrm>
            <a:off x="5406572" y="1699515"/>
            <a:ext cx="5160123" cy="619175"/>
            <a:chOff x="6050907" y="1521999"/>
            <a:chExt cx="5160123" cy="619175"/>
          </a:xfrm>
        </p:grpSpPr>
        <p:grpSp>
          <p:nvGrpSpPr>
            <p:cNvPr id="110" name="Google Shape;110;p2"/>
            <p:cNvGrpSpPr/>
            <p:nvPr/>
          </p:nvGrpSpPr>
          <p:grpSpPr>
            <a:xfrm>
              <a:off x="6050907" y="1521999"/>
              <a:ext cx="997078" cy="619175"/>
              <a:chOff x="4205661" y="2413886"/>
              <a:chExt cx="1902424" cy="1181380"/>
            </a:xfrm>
          </p:grpSpPr>
          <p:sp>
            <p:nvSpPr>
              <p:cNvPr id="111" name="Google Shape;111;p2"/>
              <p:cNvSpPr/>
              <p:nvPr/>
            </p:nvSpPr>
            <p:spPr>
              <a:xfrm>
                <a:off x="4205661" y="2413886"/>
                <a:ext cx="1833113" cy="1181221"/>
              </a:xfrm>
              <a:custGeom>
                <a:avLst/>
                <a:gdLst/>
                <a:ahLst/>
                <a:cxnLst/>
                <a:rect l="l" t="t" r="r" b="b"/>
                <a:pathLst>
                  <a:path w="4571998" h="2946100" extrusionOk="0">
                    <a:moveTo>
                      <a:pt x="823564" y="962845"/>
                    </a:moveTo>
                    <a:lnTo>
                      <a:pt x="4571998" y="0"/>
                    </a:lnTo>
                    <a:lnTo>
                      <a:pt x="4033048" y="2946100"/>
                    </a:lnTo>
                    <a:lnTo>
                      <a:pt x="0" y="2074089"/>
                    </a:lnTo>
                    <a:lnTo>
                      <a:pt x="823564" y="962845"/>
                    </a:lnTo>
                    <a:close/>
                  </a:path>
                </a:pathLst>
              </a:custGeom>
              <a:gradFill>
                <a:gsLst>
                  <a:gs pos="0">
                    <a:srgbClr val="FADCE2"/>
                  </a:gs>
                  <a:gs pos="2066">
                    <a:srgbClr val="FADCE2"/>
                  </a:gs>
                  <a:gs pos="13000">
                    <a:srgbClr val="E48AAF"/>
                  </a:gs>
                  <a:gs pos="32000">
                    <a:srgbClr val="C31467"/>
                  </a:gs>
                  <a:gs pos="52000">
                    <a:srgbClr val="940F54"/>
                  </a:gs>
                  <a:gs pos="78000">
                    <a:srgbClr val="501E42"/>
                  </a:gs>
                  <a:gs pos="100000">
                    <a:srgbClr val="501E42"/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>
                    <a:solidFill>
                      <a:schemeClr val="lt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01</a:t>
                </a:r>
                <a:endParaRPr sz="1800" b="1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rot="10800000">
                <a:off x="5820552" y="2413916"/>
                <a:ext cx="287533" cy="1181350"/>
              </a:xfrm>
              <a:custGeom>
                <a:avLst/>
                <a:gdLst/>
                <a:ahLst/>
                <a:cxnLst/>
                <a:rect l="l" t="t" r="r" b="b"/>
                <a:pathLst>
                  <a:path w="717141" h="2946427" extrusionOk="0">
                    <a:moveTo>
                      <a:pt x="717141" y="0"/>
                    </a:moveTo>
                    <a:lnTo>
                      <a:pt x="715949" y="327"/>
                    </a:lnTo>
                    <a:lnTo>
                      <a:pt x="176999" y="2946427"/>
                    </a:lnTo>
                    <a:lnTo>
                      <a:pt x="0" y="2444518"/>
                    </a:lnTo>
                    <a:lnTo>
                      <a:pt x="7171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C31467"/>
                  </a:gs>
                  <a:gs pos="32000">
                    <a:srgbClr val="C31467"/>
                  </a:gs>
                  <a:gs pos="52000">
                    <a:srgbClr val="940F54"/>
                  </a:gs>
                  <a:gs pos="78000">
                    <a:srgbClr val="501E42"/>
                  </a:gs>
                  <a:gs pos="100000">
                    <a:srgbClr val="501E42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  <p:sp>
          <p:nvSpPr>
            <p:cNvPr id="113" name="Google Shape;113;p2"/>
            <p:cNvSpPr txBox="1"/>
            <p:nvPr/>
          </p:nvSpPr>
          <p:spPr>
            <a:xfrm>
              <a:off x="7326033" y="1600712"/>
              <a:ext cx="3884997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rgbClr val="3F3F3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Project Introduction</a:t>
              </a:r>
            </a:p>
          </p:txBody>
        </p:sp>
      </p:grpSp>
      <p:grpSp>
        <p:nvGrpSpPr>
          <p:cNvPr id="114" name="Google Shape;114;p2"/>
          <p:cNvGrpSpPr/>
          <p:nvPr/>
        </p:nvGrpSpPr>
        <p:grpSpPr>
          <a:xfrm>
            <a:off x="5406572" y="2687184"/>
            <a:ext cx="5791200" cy="619175"/>
            <a:chOff x="6109902" y="1804894"/>
            <a:chExt cx="5791200" cy="619175"/>
          </a:xfrm>
        </p:grpSpPr>
        <p:grpSp>
          <p:nvGrpSpPr>
            <p:cNvPr id="115" name="Google Shape;115;p2"/>
            <p:cNvGrpSpPr/>
            <p:nvPr/>
          </p:nvGrpSpPr>
          <p:grpSpPr>
            <a:xfrm>
              <a:off x="6109902" y="1804894"/>
              <a:ext cx="997078" cy="619175"/>
              <a:chOff x="4205661" y="2413886"/>
              <a:chExt cx="1902424" cy="1181380"/>
            </a:xfrm>
          </p:grpSpPr>
          <p:sp>
            <p:nvSpPr>
              <p:cNvPr id="116" name="Google Shape;116;p2"/>
              <p:cNvSpPr/>
              <p:nvPr/>
            </p:nvSpPr>
            <p:spPr>
              <a:xfrm>
                <a:off x="4205661" y="2413886"/>
                <a:ext cx="1833113" cy="1181221"/>
              </a:xfrm>
              <a:custGeom>
                <a:avLst/>
                <a:gdLst/>
                <a:ahLst/>
                <a:cxnLst/>
                <a:rect l="l" t="t" r="r" b="b"/>
                <a:pathLst>
                  <a:path w="4571998" h="2946100" extrusionOk="0">
                    <a:moveTo>
                      <a:pt x="823564" y="962845"/>
                    </a:moveTo>
                    <a:lnTo>
                      <a:pt x="4571998" y="0"/>
                    </a:lnTo>
                    <a:lnTo>
                      <a:pt x="4033048" y="2946100"/>
                    </a:lnTo>
                    <a:lnTo>
                      <a:pt x="0" y="2074089"/>
                    </a:lnTo>
                    <a:lnTo>
                      <a:pt x="823564" y="962845"/>
                    </a:lnTo>
                    <a:close/>
                  </a:path>
                </a:pathLst>
              </a:custGeom>
              <a:gradFill>
                <a:gsLst>
                  <a:gs pos="0">
                    <a:srgbClr val="FADCE2"/>
                  </a:gs>
                  <a:gs pos="2066">
                    <a:srgbClr val="FADCE2"/>
                  </a:gs>
                  <a:gs pos="13000">
                    <a:srgbClr val="E48AAF"/>
                  </a:gs>
                  <a:gs pos="32000">
                    <a:srgbClr val="C31467"/>
                  </a:gs>
                  <a:gs pos="52000">
                    <a:srgbClr val="940F54"/>
                  </a:gs>
                  <a:gs pos="78000">
                    <a:srgbClr val="501E42"/>
                  </a:gs>
                  <a:gs pos="100000">
                    <a:srgbClr val="501E42"/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 dirty="0">
                    <a:solidFill>
                      <a:schemeClr val="lt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02</a:t>
                </a:r>
                <a:endParaRPr sz="1800" b="1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rot="10800000">
                <a:off x="5820552" y="2413916"/>
                <a:ext cx="287533" cy="1181350"/>
              </a:xfrm>
              <a:custGeom>
                <a:avLst/>
                <a:gdLst/>
                <a:ahLst/>
                <a:cxnLst/>
                <a:rect l="l" t="t" r="r" b="b"/>
                <a:pathLst>
                  <a:path w="717141" h="2946427" extrusionOk="0">
                    <a:moveTo>
                      <a:pt x="717141" y="0"/>
                    </a:moveTo>
                    <a:lnTo>
                      <a:pt x="715949" y="327"/>
                    </a:lnTo>
                    <a:lnTo>
                      <a:pt x="176999" y="2946427"/>
                    </a:lnTo>
                    <a:lnTo>
                      <a:pt x="0" y="2444518"/>
                    </a:lnTo>
                    <a:lnTo>
                      <a:pt x="7171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C31467"/>
                  </a:gs>
                  <a:gs pos="32000">
                    <a:srgbClr val="C31467"/>
                  </a:gs>
                  <a:gs pos="52000">
                    <a:srgbClr val="940F54"/>
                  </a:gs>
                  <a:gs pos="78000">
                    <a:srgbClr val="501E42"/>
                  </a:gs>
                  <a:gs pos="100000">
                    <a:srgbClr val="501E42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  <p:sp>
          <p:nvSpPr>
            <p:cNvPr id="118" name="Google Shape;118;p2"/>
            <p:cNvSpPr txBox="1"/>
            <p:nvPr/>
          </p:nvSpPr>
          <p:spPr>
            <a:xfrm>
              <a:off x="7398930" y="1882916"/>
              <a:ext cx="4502172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 err="1">
                  <a:solidFill>
                    <a:srgbClr val="3F3F3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PointNet</a:t>
              </a:r>
              <a:r>
                <a:rPr lang="en-US" altLang="zh-CN" sz="2400" b="1" dirty="0">
                  <a:solidFill>
                    <a:srgbClr val="3F3F3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Classification Network</a:t>
              </a:r>
              <a:endParaRPr sz="24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19" name="Google Shape;119;p2"/>
          <p:cNvGrpSpPr/>
          <p:nvPr/>
        </p:nvGrpSpPr>
        <p:grpSpPr>
          <a:xfrm>
            <a:off x="5420474" y="4655429"/>
            <a:ext cx="5174027" cy="619175"/>
            <a:chOff x="6109902" y="1804894"/>
            <a:chExt cx="5174027" cy="619175"/>
          </a:xfrm>
        </p:grpSpPr>
        <p:grpSp>
          <p:nvGrpSpPr>
            <p:cNvPr id="120" name="Google Shape;120;p2"/>
            <p:cNvGrpSpPr/>
            <p:nvPr/>
          </p:nvGrpSpPr>
          <p:grpSpPr>
            <a:xfrm>
              <a:off x="6109902" y="1804894"/>
              <a:ext cx="997078" cy="619175"/>
              <a:chOff x="4205661" y="2413886"/>
              <a:chExt cx="1902424" cy="1181380"/>
            </a:xfrm>
          </p:grpSpPr>
          <p:sp>
            <p:nvSpPr>
              <p:cNvPr id="121" name="Google Shape;121;p2"/>
              <p:cNvSpPr/>
              <p:nvPr/>
            </p:nvSpPr>
            <p:spPr>
              <a:xfrm>
                <a:off x="4205661" y="2413886"/>
                <a:ext cx="1833113" cy="1181221"/>
              </a:xfrm>
              <a:custGeom>
                <a:avLst/>
                <a:gdLst/>
                <a:ahLst/>
                <a:cxnLst/>
                <a:rect l="l" t="t" r="r" b="b"/>
                <a:pathLst>
                  <a:path w="4571998" h="2946100" extrusionOk="0">
                    <a:moveTo>
                      <a:pt x="823564" y="962845"/>
                    </a:moveTo>
                    <a:lnTo>
                      <a:pt x="4571998" y="0"/>
                    </a:lnTo>
                    <a:lnTo>
                      <a:pt x="4033048" y="2946100"/>
                    </a:lnTo>
                    <a:lnTo>
                      <a:pt x="0" y="2074089"/>
                    </a:lnTo>
                    <a:lnTo>
                      <a:pt x="823564" y="962845"/>
                    </a:lnTo>
                    <a:close/>
                  </a:path>
                </a:pathLst>
              </a:custGeom>
              <a:gradFill>
                <a:gsLst>
                  <a:gs pos="0">
                    <a:srgbClr val="FADCE2"/>
                  </a:gs>
                  <a:gs pos="2066">
                    <a:srgbClr val="FADCE2"/>
                  </a:gs>
                  <a:gs pos="13000">
                    <a:srgbClr val="E48AAF"/>
                  </a:gs>
                  <a:gs pos="32000">
                    <a:srgbClr val="C31467"/>
                  </a:gs>
                  <a:gs pos="52000">
                    <a:srgbClr val="940F54"/>
                  </a:gs>
                  <a:gs pos="78000">
                    <a:srgbClr val="501E42"/>
                  </a:gs>
                  <a:gs pos="100000">
                    <a:srgbClr val="501E42"/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 dirty="0">
                    <a:solidFill>
                      <a:schemeClr val="lt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04</a:t>
                </a:r>
                <a:endParaRPr sz="1800" b="1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 rot="10800000">
                <a:off x="5820552" y="2413916"/>
                <a:ext cx="287533" cy="1181350"/>
              </a:xfrm>
              <a:custGeom>
                <a:avLst/>
                <a:gdLst/>
                <a:ahLst/>
                <a:cxnLst/>
                <a:rect l="l" t="t" r="r" b="b"/>
                <a:pathLst>
                  <a:path w="717141" h="2946427" extrusionOk="0">
                    <a:moveTo>
                      <a:pt x="717141" y="0"/>
                    </a:moveTo>
                    <a:lnTo>
                      <a:pt x="715949" y="327"/>
                    </a:lnTo>
                    <a:lnTo>
                      <a:pt x="176999" y="2946427"/>
                    </a:lnTo>
                    <a:lnTo>
                      <a:pt x="0" y="2444518"/>
                    </a:lnTo>
                    <a:lnTo>
                      <a:pt x="7171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C31467"/>
                  </a:gs>
                  <a:gs pos="32000">
                    <a:srgbClr val="C31467"/>
                  </a:gs>
                  <a:gs pos="52000">
                    <a:srgbClr val="940F54"/>
                  </a:gs>
                  <a:gs pos="78000">
                    <a:srgbClr val="501E42"/>
                  </a:gs>
                  <a:gs pos="100000">
                    <a:srgbClr val="501E42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  <p:sp>
          <p:nvSpPr>
            <p:cNvPr id="123" name="Google Shape;123;p2"/>
            <p:cNvSpPr txBox="1"/>
            <p:nvPr/>
          </p:nvSpPr>
          <p:spPr>
            <a:xfrm>
              <a:off x="7398932" y="1862327"/>
              <a:ext cx="3884997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rgbClr val="3F3F3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Result</a:t>
              </a:r>
            </a:p>
          </p:txBody>
        </p:sp>
      </p:grpSp>
      <p:grpSp>
        <p:nvGrpSpPr>
          <p:cNvPr id="2" name="Google Shape;114;p2">
            <a:extLst>
              <a:ext uri="{FF2B5EF4-FFF2-40B4-BE49-F238E27FC236}">
                <a16:creationId xmlns:a16="http://schemas.microsoft.com/office/drawing/2014/main" id="{FFC5DB7F-AC42-0781-8187-40915F644347}"/>
              </a:ext>
            </a:extLst>
          </p:cNvPr>
          <p:cNvGrpSpPr/>
          <p:nvPr/>
        </p:nvGrpSpPr>
        <p:grpSpPr>
          <a:xfrm>
            <a:off x="5420474" y="3671348"/>
            <a:ext cx="5791200" cy="619175"/>
            <a:chOff x="6109902" y="1804894"/>
            <a:chExt cx="5791200" cy="619175"/>
          </a:xfrm>
        </p:grpSpPr>
        <p:grpSp>
          <p:nvGrpSpPr>
            <p:cNvPr id="3" name="Google Shape;115;p2">
              <a:extLst>
                <a:ext uri="{FF2B5EF4-FFF2-40B4-BE49-F238E27FC236}">
                  <a16:creationId xmlns:a16="http://schemas.microsoft.com/office/drawing/2014/main" id="{37EE7A27-9B48-28A0-9B79-1DB9F13BD40F}"/>
                </a:ext>
              </a:extLst>
            </p:cNvPr>
            <p:cNvGrpSpPr/>
            <p:nvPr/>
          </p:nvGrpSpPr>
          <p:grpSpPr>
            <a:xfrm>
              <a:off x="6109902" y="1804894"/>
              <a:ext cx="997078" cy="619175"/>
              <a:chOff x="4205661" y="2413886"/>
              <a:chExt cx="1902424" cy="1181380"/>
            </a:xfrm>
          </p:grpSpPr>
          <p:sp>
            <p:nvSpPr>
              <p:cNvPr id="5" name="Google Shape;116;p2">
                <a:extLst>
                  <a:ext uri="{FF2B5EF4-FFF2-40B4-BE49-F238E27FC236}">
                    <a16:creationId xmlns:a16="http://schemas.microsoft.com/office/drawing/2014/main" id="{71B878EB-5214-A292-BA23-1996F6DBE4CE}"/>
                  </a:ext>
                </a:extLst>
              </p:cNvPr>
              <p:cNvSpPr/>
              <p:nvPr/>
            </p:nvSpPr>
            <p:spPr>
              <a:xfrm>
                <a:off x="4205661" y="2413886"/>
                <a:ext cx="1833113" cy="1181221"/>
              </a:xfrm>
              <a:custGeom>
                <a:avLst/>
                <a:gdLst/>
                <a:ahLst/>
                <a:cxnLst/>
                <a:rect l="l" t="t" r="r" b="b"/>
                <a:pathLst>
                  <a:path w="4571998" h="2946100" extrusionOk="0">
                    <a:moveTo>
                      <a:pt x="823564" y="962845"/>
                    </a:moveTo>
                    <a:lnTo>
                      <a:pt x="4571998" y="0"/>
                    </a:lnTo>
                    <a:lnTo>
                      <a:pt x="4033048" y="2946100"/>
                    </a:lnTo>
                    <a:lnTo>
                      <a:pt x="0" y="2074089"/>
                    </a:lnTo>
                    <a:lnTo>
                      <a:pt x="823564" y="962845"/>
                    </a:lnTo>
                    <a:close/>
                  </a:path>
                </a:pathLst>
              </a:custGeom>
              <a:gradFill>
                <a:gsLst>
                  <a:gs pos="0">
                    <a:srgbClr val="FADCE2"/>
                  </a:gs>
                  <a:gs pos="2066">
                    <a:srgbClr val="FADCE2"/>
                  </a:gs>
                  <a:gs pos="13000">
                    <a:srgbClr val="E48AAF"/>
                  </a:gs>
                  <a:gs pos="32000">
                    <a:srgbClr val="C31467"/>
                  </a:gs>
                  <a:gs pos="52000">
                    <a:srgbClr val="940F54"/>
                  </a:gs>
                  <a:gs pos="78000">
                    <a:srgbClr val="501E42"/>
                  </a:gs>
                  <a:gs pos="100000">
                    <a:srgbClr val="501E42"/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b="1" dirty="0">
                    <a:solidFill>
                      <a:schemeClr val="lt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03</a:t>
                </a:r>
                <a:endParaRPr sz="1800" b="1" dirty="0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6" name="Google Shape;117;p2">
                <a:extLst>
                  <a:ext uri="{FF2B5EF4-FFF2-40B4-BE49-F238E27FC236}">
                    <a16:creationId xmlns:a16="http://schemas.microsoft.com/office/drawing/2014/main" id="{34D912B6-5452-E502-0350-A26B29A2FE35}"/>
                  </a:ext>
                </a:extLst>
              </p:cNvPr>
              <p:cNvSpPr/>
              <p:nvPr/>
            </p:nvSpPr>
            <p:spPr>
              <a:xfrm rot="10800000">
                <a:off x="5820552" y="2413916"/>
                <a:ext cx="287533" cy="1181350"/>
              </a:xfrm>
              <a:custGeom>
                <a:avLst/>
                <a:gdLst/>
                <a:ahLst/>
                <a:cxnLst/>
                <a:rect l="l" t="t" r="r" b="b"/>
                <a:pathLst>
                  <a:path w="717141" h="2946427" extrusionOk="0">
                    <a:moveTo>
                      <a:pt x="717141" y="0"/>
                    </a:moveTo>
                    <a:lnTo>
                      <a:pt x="715949" y="327"/>
                    </a:lnTo>
                    <a:lnTo>
                      <a:pt x="176999" y="2946427"/>
                    </a:lnTo>
                    <a:lnTo>
                      <a:pt x="0" y="2444518"/>
                    </a:lnTo>
                    <a:lnTo>
                      <a:pt x="7171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C31467"/>
                  </a:gs>
                  <a:gs pos="32000">
                    <a:srgbClr val="C31467"/>
                  </a:gs>
                  <a:gs pos="52000">
                    <a:srgbClr val="940F54"/>
                  </a:gs>
                  <a:gs pos="78000">
                    <a:srgbClr val="501E42"/>
                  </a:gs>
                  <a:gs pos="100000">
                    <a:srgbClr val="501E42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chemeClr val="lt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  <p:sp>
          <p:nvSpPr>
            <p:cNvPr id="4" name="Google Shape;118;p2">
              <a:extLst>
                <a:ext uri="{FF2B5EF4-FFF2-40B4-BE49-F238E27FC236}">
                  <a16:creationId xmlns:a16="http://schemas.microsoft.com/office/drawing/2014/main" id="{1FFCB12F-DD0E-DF67-DD2F-E309A9E846D1}"/>
                </a:ext>
              </a:extLst>
            </p:cNvPr>
            <p:cNvSpPr txBox="1"/>
            <p:nvPr/>
          </p:nvSpPr>
          <p:spPr>
            <a:xfrm>
              <a:off x="7398930" y="1882916"/>
              <a:ext cx="4502172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rgbClr val="3F3F3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From </a:t>
              </a:r>
              <a:r>
                <a:rPr lang="en-US" altLang="zh-CN" sz="2400" b="1" dirty="0" err="1">
                  <a:solidFill>
                    <a:srgbClr val="3F3F3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PointNet</a:t>
              </a:r>
              <a:r>
                <a:rPr lang="en-US" altLang="zh-CN" sz="2400" b="1" dirty="0">
                  <a:solidFill>
                    <a:srgbClr val="3F3F3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to </a:t>
              </a:r>
              <a:r>
                <a:rPr lang="en-US" sz="2400" b="1" dirty="0" err="1">
                  <a:solidFill>
                    <a:srgbClr val="3F3F3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PointNet</a:t>
              </a:r>
              <a:r>
                <a:rPr lang="en-US" sz="2400" b="1" dirty="0">
                  <a:solidFill>
                    <a:srgbClr val="3F3F3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++</a:t>
              </a:r>
              <a:endParaRPr sz="24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"/>
          <p:cNvSpPr txBox="1"/>
          <p:nvPr/>
        </p:nvSpPr>
        <p:spPr>
          <a:xfrm>
            <a:off x="463182" y="2102436"/>
            <a:ext cx="3958492" cy="3402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900"/>
              <a:buFont typeface="Arial"/>
              <a:buNone/>
            </a:pPr>
            <a:r>
              <a:rPr lang="en-US" sz="19900" b="1" dirty="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01</a:t>
            </a:r>
            <a:endParaRPr sz="19900" b="1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29" name="Google Shape;129;p3"/>
          <p:cNvSpPr txBox="1">
            <a:spLocks noGrp="1"/>
          </p:cNvSpPr>
          <p:nvPr>
            <p:ph type="body" idx="1"/>
          </p:nvPr>
        </p:nvSpPr>
        <p:spPr>
          <a:xfrm>
            <a:off x="4421674" y="3229376"/>
            <a:ext cx="6023665" cy="80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Project Introduction</a:t>
            </a:r>
            <a:endParaRPr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"/>
          <p:cNvSpPr txBox="1">
            <a:spLocks noGrp="1"/>
          </p:cNvSpPr>
          <p:nvPr>
            <p:ph type="sldNum" idx="12"/>
          </p:nvPr>
        </p:nvSpPr>
        <p:spPr>
          <a:xfrm>
            <a:off x="6192383" y="6284866"/>
            <a:ext cx="560269" cy="213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"/>
            <a:ext cx="10642600" cy="805132"/>
          </a:xfrm>
        </p:spPr>
        <p:txBody>
          <a:bodyPr/>
          <a:lstStyle/>
          <a:p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Project Introduction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9A660E4-EA6E-B8B8-327B-DE4247250345}"/>
              </a:ext>
            </a:extLst>
          </p:cNvPr>
          <p:cNvSpPr txBox="1"/>
          <p:nvPr/>
        </p:nvSpPr>
        <p:spPr>
          <a:xfrm>
            <a:off x="813932" y="1804088"/>
            <a:ext cx="99348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等线" panose="02010600030101010101" pitchFamily="2" charset="-122"/>
                <a:cs typeface="Times New Roman" panose="02020603050405020304" pitchFamily="18" charset="0"/>
              </a:rPr>
              <a:t> C</a:t>
            </a:r>
            <a:r>
              <a:rPr lang="en-US" altLang="zh-CN" sz="20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lassification models</a:t>
            </a:r>
            <a:r>
              <a:rPr lang="en-US" altLang="zh-CN" sz="2000" dirty="0">
                <a:latin typeface="等线" panose="02010600030101010101" pitchFamily="2" charset="-122"/>
                <a:cs typeface="Times New Roman" panose="02020603050405020304" pitchFamily="18" charset="0"/>
              </a:rPr>
              <a:t>:</a:t>
            </a:r>
            <a:r>
              <a:rPr lang="zh-CN" altLang="en-US" sz="2000" dirty="0">
                <a:latin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latin typeface="等线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2000" dirty="0">
                <a:latin typeface="等线" panose="02010600030101010101" pitchFamily="2" charset="-122"/>
                <a:cs typeface="Times New Roman" panose="02020603050405020304" pitchFamily="18" charset="0"/>
              </a:rPr>
              <a:t> and </a:t>
            </a:r>
            <a:r>
              <a:rPr lang="en-US" altLang="zh-CN" sz="2000" dirty="0" err="1">
                <a:latin typeface="等线" panose="02010600030101010101" pitchFamily="2" charset="-122"/>
                <a:cs typeface="Times New Roman" panose="02020603050405020304" pitchFamily="18" charset="0"/>
              </a:rPr>
              <a:t>PointNet</a:t>
            </a:r>
            <a:r>
              <a:rPr lang="en-US" altLang="zh-CN" sz="2000" dirty="0">
                <a:latin typeface="等线" panose="02010600030101010101" pitchFamily="2" charset="-122"/>
                <a:cs typeface="Times New Roman" panose="02020603050405020304" pitchFamily="18" charset="0"/>
              </a:rPr>
              <a:t>++</a:t>
            </a:r>
          </a:p>
          <a:p>
            <a:endParaRPr lang="en-US" altLang="zh-CN" sz="20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等线" panose="02010600030101010101" pitchFamily="2" charset="-122"/>
                <a:cs typeface="Times New Roman" panose="02020603050405020304" pitchFamily="18" charset="0"/>
              </a:rPr>
              <a:t> D</a:t>
            </a:r>
            <a:r>
              <a:rPr lang="en-US" altLang="zh-CN" sz="20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eep learning environment: Google </a:t>
            </a:r>
            <a:r>
              <a:rPr lang="en-US" altLang="zh-CN" sz="2000" dirty="0" err="1">
                <a:latin typeface="等线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en-US" altLang="zh-CN" sz="2000" dirty="0" err="1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olab</a:t>
            </a:r>
            <a:endParaRPr lang="en-US" altLang="zh-CN" sz="2000" dirty="0">
              <a:effectLst/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p"/>
            </a:pPr>
            <a:r>
              <a:rPr lang="en-US" altLang="zh-CN" sz="20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Code reference: </a:t>
            </a:r>
            <a:r>
              <a:rPr lang="en-US" altLang="zh-CN" sz="2000" dirty="0" err="1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Github</a:t>
            </a:r>
            <a:r>
              <a:rPr lang="en-US" altLang="zh-CN" sz="20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en-US" altLang="zh-CN" sz="2000" dirty="0">
                <a:effectLst/>
                <a:latin typeface="等线" panose="02010600030101010101" pitchFamily="2" charset="-122"/>
                <a:cs typeface="Times New Roman" panose="02020603050405020304" pitchFamily="18" charset="0"/>
                <a:hlinkClick r:id="rId3"/>
              </a:rPr>
              <a:t>https://github.com/yanx27/Pointnet_Pointnet2_pytorch</a:t>
            </a:r>
            <a:r>
              <a:rPr lang="en-US" altLang="zh-CN" sz="20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)</a:t>
            </a:r>
          </a:p>
          <a:p>
            <a:endParaRPr lang="en-US" altLang="zh-CN" sz="20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等线" panose="02010600030101010101" pitchFamily="2" charset="-122"/>
                <a:cs typeface="Times New Roman" panose="02020603050405020304" pitchFamily="18" charset="0"/>
              </a:rPr>
              <a:t> D</a:t>
            </a:r>
            <a:r>
              <a:rPr lang="en-US" altLang="zh-CN" sz="20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ataset: ModelNet40/10</a:t>
            </a:r>
          </a:p>
          <a:p>
            <a:endParaRPr lang="en-US" altLang="zh-CN" sz="20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p"/>
            </a:pPr>
            <a:r>
              <a:rPr lang="en-US" altLang="zh-CN" sz="2000" dirty="0">
                <a:latin typeface="等线" panose="02010600030101010101" pitchFamily="2" charset="-122"/>
                <a:cs typeface="Times New Roman" panose="02020603050405020304" pitchFamily="18" charset="0"/>
              </a:rPr>
              <a:t> P</a:t>
            </a:r>
            <a:r>
              <a:rPr lang="en-US" altLang="zh-CN" sz="20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urpose: Learn the point cloud classification models and compare their differences.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"/>
          <p:cNvSpPr txBox="1">
            <a:spLocks noGrp="1"/>
          </p:cNvSpPr>
          <p:nvPr>
            <p:ph type="sldNum" idx="12"/>
          </p:nvPr>
        </p:nvSpPr>
        <p:spPr>
          <a:xfrm>
            <a:off x="6192383" y="6284866"/>
            <a:ext cx="560269" cy="213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0642600" cy="793629"/>
          </a:xfrm>
        </p:spPr>
        <p:txBody>
          <a:bodyPr/>
          <a:lstStyle/>
          <a:p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Project Introduction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9A660E4-EA6E-B8B8-327B-DE4247250345}"/>
              </a:ext>
            </a:extLst>
          </p:cNvPr>
          <p:cNvSpPr txBox="1"/>
          <p:nvPr/>
        </p:nvSpPr>
        <p:spPr>
          <a:xfrm>
            <a:off x="596118" y="1075810"/>
            <a:ext cx="1084194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等线" panose="02010600030101010101" pitchFamily="2" charset="-122"/>
                <a:cs typeface="Times New Roman" panose="02020603050405020304" pitchFamily="18" charset="0"/>
              </a:rPr>
              <a:t>There are about three steps, Data Preprocessing, Train and Test.</a:t>
            </a:r>
          </a:p>
          <a:p>
            <a:endParaRPr lang="en-US" altLang="zh-CN" sz="2000" dirty="0"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0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Data Preprocessing</a:t>
            </a:r>
            <a:r>
              <a:rPr lang="zh-CN" altLang="en-US" sz="20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20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The CAD models of the </a:t>
            </a:r>
            <a:r>
              <a:rPr lang="en-US" altLang="zh-CN" sz="2000" dirty="0" err="1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ModelNet</a:t>
            </a:r>
            <a:r>
              <a:rPr lang="en-US" altLang="zh-CN" sz="20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data are in Object File Format (OFF), Then we convert it into text data. Each text represents a point cloud model, and each line of data represents a point. There are 6 numbers in each line (x, y, z, r, g, b).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B43CB81-5BB3-4102-B649-012D504F2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853" y="2943488"/>
            <a:ext cx="6203485" cy="323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86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"/>
          <p:cNvSpPr txBox="1">
            <a:spLocks noGrp="1"/>
          </p:cNvSpPr>
          <p:nvPr>
            <p:ph type="sldNum" idx="12"/>
          </p:nvPr>
        </p:nvSpPr>
        <p:spPr>
          <a:xfrm>
            <a:off x="6192383" y="6284866"/>
            <a:ext cx="560269" cy="213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0642600" cy="816633"/>
          </a:xfrm>
        </p:spPr>
        <p:txBody>
          <a:bodyPr/>
          <a:lstStyle/>
          <a:p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Introduction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9A660E4-EA6E-B8B8-327B-DE4247250345}"/>
              </a:ext>
            </a:extLst>
          </p:cNvPr>
          <p:cNvSpPr txBox="1"/>
          <p:nvPr/>
        </p:nvSpPr>
        <p:spPr>
          <a:xfrm>
            <a:off x="400484" y="1132186"/>
            <a:ext cx="108419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Each point cloud model has 10,000 points, and the first 1024 points are used as sampling points.</a:t>
            </a:r>
          </a:p>
          <a:p>
            <a:r>
              <a:rPr lang="en-US" altLang="zh-CN" sz="20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Calibri Light" panose="020F0302020204030204" pitchFamily="34" charset="0"/>
              </a:rPr>
              <a:t>Visual comparisons before and after sampling</a:t>
            </a:r>
            <a:r>
              <a:rPr lang="zh-CN" altLang="en-US" sz="20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Calibri Light" panose="020F0302020204030204" pitchFamily="34" charset="0"/>
              </a:rPr>
              <a:t>：</a:t>
            </a:r>
            <a:endParaRPr lang="en-US" altLang="zh-CN" sz="2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Calibri Light" panose="020F03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83C885D-93F6-6CF6-846F-55A522C10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948" y="2104487"/>
            <a:ext cx="7461018" cy="445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284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"/>
          <p:cNvSpPr txBox="1"/>
          <p:nvPr/>
        </p:nvSpPr>
        <p:spPr>
          <a:xfrm>
            <a:off x="207104" y="2157745"/>
            <a:ext cx="3958492" cy="3402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900"/>
              <a:buFont typeface="Arial"/>
              <a:buNone/>
            </a:pPr>
            <a:r>
              <a:rPr lang="en-US" sz="19900" b="1" dirty="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02</a:t>
            </a:r>
            <a:endParaRPr sz="19900" b="1" dirty="0">
              <a:solidFill>
                <a:schemeClr val="lt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54" name="Google Shape;154;p6"/>
          <p:cNvSpPr txBox="1">
            <a:spLocks noGrp="1"/>
          </p:cNvSpPr>
          <p:nvPr>
            <p:ph type="body" idx="1"/>
          </p:nvPr>
        </p:nvSpPr>
        <p:spPr>
          <a:xfrm>
            <a:off x="4072727" y="3276516"/>
            <a:ext cx="7907358" cy="769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</a:pPr>
            <a:r>
              <a:rPr lang="en-US" altLang="zh-CN" dirty="0" err="1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PointNet</a:t>
            </a:r>
            <a:r>
              <a:rPr lang="en-US" altLang="zh-CN" dirty="0">
                <a:latin typeface="Times New Roman" panose="02020603050405020304" pitchFamily="18" charset="0"/>
                <a:ea typeface="Microsoft JhengHei" panose="020B0604030504040204" pitchFamily="34" charset="-120"/>
                <a:cs typeface="Times New Roman" panose="02020603050405020304" pitchFamily="18" charset="0"/>
              </a:rPr>
              <a:t> Classification Network</a:t>
            </a:r>
            <a:endParaRPr lang="zh-CN" altLang="en-US" dirty="0">
              <a:latin typeface="Times New Roman" panose="02020603050405020304" pitchFamily="18" charset="0"/>
              <a:ea typeface="Microsoft JhengHei" panose="020B0604030504040204" pitchFamily="34" charset="-12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"/>
          <p:cNvSpPr txBox="1">
            <a:spLocks noGrp="1"/>
          </p:cNvSpPr>
          <p:nvPr>
            <p:ph type="sldNum" idx="12"/>
          </p:nvPr>
        </p:nvSpPr>
        <p:spPr>
          <a:xfrm>
            <a:off x="6192383" y="6284866"/>
            <a:ext cx="560269" cy="213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0642600" cy="816633"/>
          </a:xfrm>
        </p:spPr>
        <p:txBody>
          <a:bodyPr/>
          <a:lstStyle/>
          <a:p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altLang="zh-CN" sz="3200" b="1" dirty="0" err="1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Classification Network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9A660E4-EA6E-B8B8-327B-DE4247250345}"/>
              </a:ext>
            </a:extLst>
          </p:cNvPr>
          <p:cNvSpPr txBox="1"/>
          <p:nvPr/>
        </p:nvSpPr>
        <p:spPr>
          <a:xfrm>
            <a:off x="663121" y="1561334"/>
            <a:ext cx="1086575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In the previous work, point cloud is converted to other </a:t>
            </a:r>
          </a:p>
          <a:p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representations before it is input to a deep neural network.</a:t>
            </a:r>
          </a:p>
          <a:p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000" b="1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PointNet's</a:t>
            </a:r>
            <a:r>
              <a:rPr lang="en-US" altLang="zh-CN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goal:  </a:t>
            </a:r>
          </a:p>
          <a:p>
            <a:r>
              <a:rPr lang="en-US" altLang="zh-CN" sz="20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chieve effective feature learning directly on point clouds. 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b="1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000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en-US" altLang="zh-CN" sz="2000" b="1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wo properties of point clouds:</a:t>
            </a:r>
            <a:endParaRPr lang="en-US" altLang="zh-CN" sz="20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Permutation Invariance: Point cloud is a set of unordered points. </a:t>
            </a:r>
          </a:p>
          <a:p>
            <a:r>
              <a:rPr lang="en-US" altLang="zh-CN" sz="20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--- Symmetric functions, max pooling</a:t>
            </a:r>
          </a:p>
          <a:p>
            <a:endParaRPr lang="en-US" altLang="zh-CN" sz="20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2. Transformation Invariance: Point cloud rotations cannot alter classification results.</a:t>
            </a:r>
          </a:p>
          <a:p>
            <a:r>
              <a:rPr lang="en-US" altLang="zh-CN" sz="20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---</a:t>
            </a:r>
            <a:r>
              <a:rPr lang="zh-CN" altLang="en-US" sz="20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accent2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T-net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486CCF0-343B-B962-9669-18F73EAD9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484" y="816633"/>
            <a:ext cx="4239731" cy="256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93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1D25B4B-F72B-4275-581E-FD66EA177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99" y="2011274"/>
            <a:ext cx="7141001" cy="3728692"/>
          </a:xfrm>
          <a:prstGeom prst="rect">
            <a:avLst/>
          </a:prstGeom>
        </p:spPr>
      </p:pic>
      <p:sp>
        <p:nvSpPr>
          <p:cNvPr id="146" name="Google Shape;146;p5"/>
          <p:cNvSpPr txBox="1">
            <a:spLocks noGrp="1"/>
          </p:cNvSpPr>
          <p:nvPr>
            <p:ph type="sldNum" idx="12"/>
          </p:nvPr>
        </p:nvSpPr>
        <p:spPr>
          <a:xfrm>
            <a:off x="6192383" y="6284866"/>
            <a:ext cx="560269" cy="213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C4C0A7-6195-FF19-AAD7-A629ED9023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0642600" cy="816633"/>
          </a:xfrm>
        </p:spPr>
        <p:txBody>
          <a:bodyPr/>
          <a:lstStyle/>
          <a:p>
            <a:r>
              <a:rPr lang="en-US" altLang="zh-CN" dirty="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r>
              <a:rPr lang="en-US" altLang="zh-CN" sz="3200" b="1" dirty="0" err="1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PointNet</a:t>
            </a:r>
            <a:r>
              <a:rPr lang="en-US" altLang="zh-CN" sz="3200" b="1" dirty="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Classification Network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9A660E4-EA6E-B8B8-327B-DE4247250345}"/>
              </a:ext>
            </a:extLst>
          </p:cNvPr>
          <p:cNvSpPr txBox="1"/>
          <p:nvPr/>
        </p:nvSpPr>
        <p:spPr>
          <a:xfrm>
            <a:off x="699199" y="1377474"/>
            <a:ext cx="39524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PointNet’s</a:t>
            </a:r>
            <a:r>
              <a:rPr lang="en-US" altLang="zh-CN" sz="2000" b="1" dirty="0"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basic idea:</a:t>
            </a:r>
            <a:r>
              <a:rPr lang="en-US" altLang="zh-CN" sz="2000" b="1" dirty="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altLang="zh-CN" sz="2000" b="1" dirty="0">
              <a:solidFill>
                <a:schemeClr val="tx1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83F773D-A119-AE42-4232-3D7D09E460F6}"/>
              </a:ext>
            </a:extLst>
          </p:cNvPr>
          <p:cNvSpPr txBox="1"/>
          <p:nvPr/>
        </p:nvSpPr>
        <p:spPr>
          <a:xfrm>
            <a:off x="6472517" y="2011274"/>
            <a:ext cx="5611483" cy="2062103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等线" panose="02010600030101010101" pitchFamily="2" charset="-122"/>
                <a:ea typeface="等线" panose="02010600030101010101" pitchFamily="2" charset="-122"/>
              </a:rPr>
              <a:t>Direct max pooling operation will lose meaningful geometric information. </a:t>
            </a:r>
          </a:p>
          <a:p>
            <a:endParaRPr lang="en-US" altLang="zh-CN" sz="16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1600" dirty="0">
                <a:latin typeface="等线" panose="02010600030101010101" pitchFamily="2" charset="-122"/>
                <a:ea typeface="等线" panose="02010600030101010101" pitchFamily="2" charset="-122"/>
              </a:rPr>
              <a:t>We can map each point to a higher-dimensional space before max pooling.</a:t>
            </a:r>
          </a:p>
          <a:p>
            <a:endParaRPr lang="en-US" altLang="zh-CN" sz="1600" dirty="0"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1600" dirty="0">
                <a:latin typeface="等线" panose="02010600030101010101" pitchFamily="2" charset="-122"/>
                <a:ea typeface="等线" panose="02010600030101010101" pitchFamily="2" charset="-122"/>
              </a:rPr>
              <a:t>Aggregation in the (redundant) high-dim space preserves more information of the geometry. </a:t>
            </a:r>
            <a:endParaRPr lang="zh-CN" altLang="en-US" sz="1600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3431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ityU 我给母校送模板">
      <a:dk1>
        <a:srgbClr val="000000"/>
      </a:dk1>
      <a:lt1>
        <a:srgbClr val="FFFFFF"/>
      </a:lt1>
      <a:dk2>
        <a:srgbClr val="D9D9D9"/>
      </a:dk2>
      <a:lt2>
        <a:srgbClr val="FFFFFF"/>
      </a:lt2>
      <a:accent1>
        <a:srgbClr val="5E2144"/>
      </a:accent1>
      <a:accent2>
        <a:srgbClr val="A92D61"/>
      </a:accent2>
      <a:accent3>
        <a:srgbClr val="BF165E"/>
      </a:accent3>
      <a:accent4>
        <a:srgbClr val="E48AAF"/>
      </a:accent4>
      <a:accent5>
        <a:srgbClr val="FADCE2"/>
      </a:accent5>
      <a:accent6>
        <a:srgbClr val="A5A5A5"/>
      </a:accent6>
      <a:hlink>
        <a:srgbClr val="3F3F3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1402</Words>
  <Application>Microsoft Office PowerPoint</Application>
  <PresentationFormat>宽屏</PresentationFormat>
  <Paragraphs>145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Lato Black</vt:lpstr>
      <vt:lpstr>Lato Light</vt:lpstr>
      <vt:lpstr>Calibri</vt:lpstr>
      <vt:lpstr>Lato</vt:lpstr>
      <vt:lpstr>Wingdings</vt:lpstr>
      <vt:lpstr>等线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 Siyu</dc:creator>
  <cp:lastModifiedBy>黄 健华</cp:lastModifiedBy>
  <cp:revision>249</cp:revision>
  <dcterms:created xsi:type="dcterms:W3CDTF">2023-02-27T15:55:31Z</dcterms:created>
  <dcterms:modified xsi:type="dcterms:W3CDTF">2023-04-13T17:51:04Z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AC5E46A16D7B44ED9C781BE6C2B555A3</vt:lpwstr>
  </property>
  <property fmtid="{D5CDD505-2E9C-101B-9397-08002B2CF9AE}" pid="3" name="KSOProductBuildVer">
    <vt:lpwstr>2052-5.1.1.7676</vt:lpwstr>
  </property>
</Properties>
</file>